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sldIdLst>
    <p:sldId id="842" r:id="rId2"/>
    <p:sldId id="804" r:id="rId3"/>
    <p:sldId id="805" r:id="rId4"/>
    <p:sldId id="430" r:id="rId5"/>
    <p:sldId id="807" r:id="rId6"/>
    <p:sldId id="547" r:id="rId7"/>
    <p:sldId id="808" r:id="rId8"/>
    <p:sldId id="833" r:id="rId9"/>
    <p:sldId id="834" r:id="rId10"/>
    <p:sldId id="835" r:id="rId11"/>
    <p:sldId id="504" r:id="rId12"/>
    <p:sldId id="811" r:id="rId13"/>
    <p:sldId id="812" r:id="rId14"/>
    <p:sldId id="813" r:id="rId15"/>
    <p:sldId id="814" r:id="rId16"/>
    <p:sldId id="815" r:id="rId17"/>
    <p:sldId id="832" r:id="rId18"/>
    <p:sldId id="836" r:id="rId19"/>
    <p:sldId id="837" r:id="rId20"/>
    <p:sldId id="838" r:id="rId21"/>
    <p:sldId id="819" r:id="rId22"/>
    <p:sldId id="326" r:id="rId23"/>
    <p:sldId id="820" r:id="rId24"/>
    <p:sldId id="260" r:id="rId25"/>
    <p:sldId id="256" r:id="rId26"/>
    <p:sldId id="839" r:id="rId27"/>
    <p:sldId id="840" r:id="rId28"/>
    <p:sldId id="261" r:id="rId29"/>
    <p:sldId id="821" r:id="rId30"/>
    <p:sldId id="293" r:id="rId31"/>
    <p:sldId id="818" r:id="rId32"/>
    <p:sldId id="524" r:id="rId33"/>
    <p:sldId id="295" r:id="rId34"/>
    <p:sldId id="296" r:id="rId35"/>
    <p:sldId id="399" r:id="rId36"/>
    <p:sldId id="258" r:id="rId37"/>
  </p:sldIdLst>
  <p:sldSz cx="9144000" cy="6858000" type="screen4x3"/>
  <p:notesSz cx="6858000" cy="9144000"/>
  <p:defaultTextStyle>
    <a:defPPr>
      <a:defRPr lang="es-E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87" autoAdjust="0"/>
    <p:restoredTop sz="94659" autoAdjust="0"/>
  </p:normalViewPr>
  <p:slideViewPr>
    <p:cSldViewPr>
      <p:cViewPr varScale="1">
        <p:scale>
          <a:sx n="72" d="100"/>
          <a:sy n="72" d="100"/>
        </p:scale>
        <p:origin x="66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4DC3A00-4C5B-4156-8462-30AEFFD14BCA}" type="doc">
      <dgm:prSet loTypeId="urn:microsoft.com/office/officeart/2005/8/layout/chevron2" loCatId="list" qsTypeId="urn:microsoft.com/office/officeart/2005/8/quickstyle/3d1" qsCatId="3D" csTypeId="urn:microsoft.com/office/officeart/2005/8/colors/colorful4" csCatId="colorful" phldr="1"/>
      <dgm:spPr/>
      <dgm:t>
        <a:bodyPr/>
        <a:lstStyle/>
        <a:p>
          <a:endParaRPr lang="es-AR"/>
        </a:p>
      </dgm:t>
    </dgm:pt>
    <dgm:pt modelId="{42A03750-713B-4809-B428-972D6E7EB1A9}">
      <dgm:prSet phldrT="[Texto]"/>
      <dgm:spPr>
        <a:solidFill>
          <a:srgbClr val="00B050"/>
        </a:solidFill>
      </dgm:spPr>
      <dgm:t>
        <a:bodyPr/>
        <a:lstStyle/>
        <a:p>
          <a:r>
            <a:rPr lang="es-AR" dirty="0"/>
            <a:t>1º</a:t>
          </a:r>
        </a:p>
      </dgm:t>
    </dgm:pt>
    <dgm:pt modelId="{4D9F5BA4-2A81-4A58-9DBF-839DBB4855C6}" type="parTrans" cxnId="{1AE7AE10-20FF-49F1-9B82-9476BEE8EA1E}">
      <dgm:prSet/>
      <dgm:spPr/>
      <dgm:t>
        <a:bodyPr/>
        <a:lstStyle/>
        <a:p>
          <a:endParaRPr lang="es-AR"/>
        </a:p>
      </dgm:t>
    </dgm:pt>
    <dgm:pt modelId="{0EB20B39-F57F-4B12-A1BC-910701D44A40}" type="sibTrans" cxnId="{1AE7AE10-20FF-49F1-9B82-9476BEE8EA1E}">
      <dgm:prSet/>
      <dgm:spPr/>
      <dgm:t>
        <a:bodyPr/>
        <a:lstStyle/>
        <a:p>
          <a:endParaRPr lang="es-AR"/>
        </a:p>
      </dgm:t>
    </dgm:pt>
    <dgm:pt modelId="{798B2CD3-7EFE-4F44-A5EA-40912022FB9C}">
      <dgm:prSet phldrT="[Texto]"/>
      <dgm:spPr>
        <a:ln>
          <a:solidFill>
            <a:schemeClr val="bg1"/>
          </a:solidFill>
        </a:ln>
      </dgm:spPr>
      <dgm:t>
        <a:bodyPr/>
        <a:lstStyle/>
        <a:p>
          <a:r>
            <a:rPr lang="es-AR" dirty="0"/>
            <a:t>PERSONAS AFECTADAS</a:t>
          </a:r>
        </a:p>
      </dgm:t>
    </dgm:pt>
    <dgm:pt modelId="{3CFB6984-D8E0-4D34-8A0E-5BEBEC8691F9}" type="parTrans" cxnId="{FB7E3AC8-6A9E-407D-909C-543AEAF1C016}">
      <dgm:prSet/>
      <dgm:spPr/>
      <dgm:t>
        <a:bodyPr/>
        <a:lstStyle/>
        <a:p>
          <a:endParaRPr lang="es-AR"/>
        </a:p>
      </dgm:t>
    </dgm:pt>
    <dgm:pt modelId="{7FA3DDC8-6270-4406-87F7-9BCF6120AE82}" type="sibTrans" cxnId="{FB7E3AC8-6A9E-407D-909C-543AEAF1C016}">
      <dgm:prSet/>
      <dgm:spPr/>
      <dgm:t>
        <a:bodyPr/>
        <a:lstStyle/>
        <a:p>
          <a:endParaRPr lang="es-AR"/>
        </a:p>
      </dgm:t>
    </dgm:pt>
    <dgm:pt modelId="{524CEAB4-5347-456D-8203-C27F0FF224BE}">
      <dgm:prSet phldrT="[Texto]"/>
      <dgm:spPr>
        <a:solidFill>
          <a:srgbClr val="4309B7"/>
        </a:solidFill>
      </dgm:spPr>
      <dgm:t>
        <a:bodyPr/>
        <a:lstStyle/>
        <a:p>
          <a:r>
            <a:rPr lang="es-AR" dirty="0"/>
            <a:t>2º</a:t>
          </a:r>
        </a:p>
      </dgm:t>
    </dgm:pt>
    <dgm:pt modelId="{033514D1-2708-4600-AD8F-2B210BE54344}" type="parTrans" cxnId="{FAD78221-F86A-4653-977A-6893D177DEBE}">
      <dgm:prSet/>
      <dgm:spPr/>
      <dgm:t>
        <a:bodyPr/>
        <a:lstStyle/>
        <a:p>
          <a:endParaRPr lang="es-AR"/>
        </a:p>
      </dgm:t>
    </dgm:pt>
    <dgm:pt modelId="{E3D62218-92D1-46F8-BF1C-1431151312D1}" type="sibTrans" cxnId="{FAD78221-F86A-4653-977A-6893D177DEBE}">
      <dgm:prSet/>
      <dgm:spPr/>
      <dgm:t>
        <a:bodyPr/>
        <a:lstStyle/>
        <a:p>
          <a:endParaRPr lang="es-AR"/>
        </a:p>
      </dgm:t>
    </dgm:pt>
    <dgm:pt modelId="{45D315B0-20DE-453F-B21C-3091A2E9BD85}">
      <dgm:prSet phldrT="[Texto]"/>
      <dgm:spPr>
        <a:ln>
          <a:solidFill>
            <a:schemeClr val="bg1"/>
          </a:solidFill>
        </a:ln>
      </dgm:spPr>
      <dgm:t>
        <a:bodyPr/>
        <a:lstStyle/>
        <a:p>
          <a:r>
            <a:rPr lang="es-AR" dirty="0"/>
            <a:t>FAMILIARES</a:t>
          </a:r>
        </a:p>
      </dgm:t>
    </dgm:pt>
    <dgm:pt modelId="{C0C627B4-41FD-4496-9FF0-F3B67E16029B}" type="parTrans" cxnId="{B17D446E-9301-4F15-AB0A-F07A23E3CCC7}">
      <dgm:prSet/>
      <dgm:spPr/>
      <dgm:t>
        <a:bodyPr/>
        <a:lstStyle/>
        <a:p>
          <a:endParaRPr lang="es-AR"/>
        </a:p>
      </dgm:t>
    </dgm:pt>
    <dgm:pt modelId="{13F6F74C-3F6A-4D35-AF68-0D85CFF2EDA9}" type="sibTrans" cxnId="{B17D446E-9301-4F15-AB0A-F07A23E3CCC7}">
      <dgm:prSet/>
      <dgm:spPr/>
      <dgm:t>
        <a:bodyPr/>
        <a:lstStyle/>
        <a:p>
          <a:endParaRPr lang="es-AR"/>
        </a:p>
      </dgm:t>
    </dgm:pt>
    <dgm:pt modelId="{18D25AE4-FAF6-4AF4-A5A0-CF1A57FB5836}">
      <dgm:prSet phldrT="[Texto]"/>
      <dgm:spPr>
        <a:solidFill>
          <a:srgbClr val="993300"/>
        </a:solidFill>
      </dgm:spPr>
      <dgm:t>
        <a:bodyPr/>
        <a:lstStyle/>
        <a:p>
          <a:r>
            <a:rPr lang="es-AR" dirty="0"/>
            <a:t>3º</a:t>
          </a:r>
        </a:p>
      </dgm:t>
    </dgm:pt>
    <dgm:pt modelId="{E19668B4-EBA4-4BB6-82F0-D500A4EFD34F}" type="parTrans" cxnId="{5FA76F0F-C3EF-4F32-9B3E-49FF221B70D7}">
      <dgm:prSet/>
      <dgm:spPr/>
      <dgm:t>
        <a:bodyPr/>
        <a:lstStyle/>
        <a:p>
          <a:endParaRPr lang="es-AR"/>
        </a:p>
      </dgm:t>
    </dgm:pt>
    <dgm:pt modelId="{966806D7-41D1-4CBA-A447-F4BCA8AC3FEC}" type="sibTrans" cxnId="{5FA76F0F-C3EF-4F32-9B3E-49FF221B70D7}">
      <dgm:prSet/>
      <dgm:spPr/>
      <dgm:t>
        <a:bodyPr/>
        <a:lstStyle/>
        <a:p>
          <a:endParaRPr lang="es-AR"/>
        </a:p>
      </dgm:t>
    </dgm:pt>
    <dgm:pt modelId="{8CECD296-FC81-49EF-A0AC-E38C7F2C403D}">
      <dgm:prSet phldrT="[Texto]"/>
      <dgm:spPr>
        <a:ln>
          <a:solidFill>
            <a:schemeClr val="bg1"/>
          </a:solidFill>
        </a:ln>
      </dgm:spPr>
      <dgm:t>
        <a:bodyPr/>
        <a:lstStyle/>
        <a:p>
          <a:r>
            <a:rPr lang="es-AR" dirty="0"/>
            <a:t>EQUIPOS DE INTERVENCION</a:t>
          </a:r>
        </a:p>
      </dgm:t>
    </dgm:pt>
    <dgm:pt modelId="{4500531F-98DB-43A2-8E00-06375A06C50D}" type="parTrans" cxnId="{247B04EB-84AA-4EA2-87A3-6F15D184547D}">
      <dgm:prSet/>
      <dgm:spPr/>
      <dgm:t>
        <a:bodyPr/>
        <a:lstStyle/>
        <a:p>
          <a:endParaRPr lang="es-AR"/>
        </a:p>
      </dgm:t>
    </dgm:pt>
    <dgm:pt modelId="{3B717587-FA5A-43E3-B334-E062C5ABCBF9}" type="sibTrans" cxnId="{247B04EB-84AA-4EA2-87A3-6F15D184547D}">
      <dgm:prSet/>
      <dgm:spPr/>
      <dgm:t>
        <a:bodyPr/>
        <a:lstStyle/>
        <a:p>
          <a:endParaRPr lang="es-AR"/>
        </a:p>
      </dgm:t>
    </dgm:pt>
    <dgm:pt modelId="{8441F49C-AC8D-4D87-B9C6-00676CA43521}" type="pres">
      <dgm:prSet presAssocID="{94DC3A00-4C5B-4156-8462-30AEFFD14BCA}" presName="linearFlow" presStyleCnt="0">
        <dgm:presLayoutVars>
          <dgm:dir/>
          <dgm:animLvl val="lvl"/>
          <dgm:resizeHandles val="exact"/>
        </dgm:presLayoutVars>
      </dgm:prSet>
      <dgm:spPr/>
    </dgm:pt>
    <dgm:pt modelId="{DBF386B3-6287-4938-A587-278253913260}" type="pres">
      <dgm:prSet presAssocID="{42A03750-713B-4809-B428-972D6E7EB1A9}" presName="composite" presStyleCnt="0"/>
      <dgm:spPr/>
    </dgm:pt>
    <dgm:pt modelId="{CA6369D1-6FC3-45EC-BA2E-8A4B3A1B0BDD}" type="pres">
      <dgm:prSet presAssocID="{42A03750-713B-4809-B428-972D6E7EB1A9}" presName="parentText" presStyleLbl="alignNode1" presStyleIdx="0" presStyleCnt="3" custLinFactNeighborX="0" custLinFactNeighborY="-161">
        <dgm:presLayoutVars>
          <dgm:chMax val="1"/>
          <dgm:bulletEnabled val="1"/>
        </dgm:presLayoutVars>
      </dgm:prSet>
      <dgm:spPr/>
    </dgm:pt>
    <dgm:pt modelId="{73632215-765E-4BD8-B8B9-2F097B19C71B}" type="pres">
      <dgm:prSet presAssocID="{42A03750-713B-4809-B428-972D6E7EB1A9}" presName="descendantText" presStyleLbl="alignAcc1" presStyleIdx="0" presStyleCnt="3" custLinFactNeighborX="0" custLinFactNeighborY="-248">
        <dgm:presLayoutVars>
          <dgm:bulletEnabled val="1"/>
        </dgm:presLayoutVars>
      </dgm:prSet>
      <dgm:spPr/>
    </dgm:pt>
    <dgm:pt modelId="{7524396A-FD18-4ED9-A571-8CF2BA46F6E9}" type="pres">
      <dgm:prSet presAssocID="{0EB20B39-F57F-4B12-A1BC-910701D44A40}" presName="sp" presStyleCnt="0"/>
      <dgm:spPr/>
    </dgm:pt>
    <dgm:pt modelId="{60F60C6B-F51A-44E4-8715-74D4852313A7}" type="pres">
      <dgm:prSet presAssocID="{524CEAB4-5347-456D-8203-C27F0FF224BE}" presName="composite" presStyleCnt="0"/>
      <dgm:spPr/>
    </dgm:pt>
    <dgm:pt modelId="{5F8854E6-C1A9-4EB3-B297-AA7C0C9B8B40}" type="pres">
      <dgm:prSet presAssocID="{524CEAB4-5347-456D-8203-C27F0FF224BE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A57AE98B-EC57-4528-A3A2-54DF7FAB51F5}" type="pres">
      <dgm:prSet presAssocID="{524CEAB4-5347-456D-8203-C27F0FF224BE}" presName="descendantText" presStyleLbl="alignAcc1" presStyleIdx="1" presStyleCnt="3" custLinFactNeighborX="-354" custLinFactNeighborY="11534">
        <dgm:presLayoutVars>
          <dgm:bulletEnabled val="1"/>
        </dgm:presLayoutVars>
      </dgm:prSet>
      <dgm:spPr/>
    </dgm:pt>
    <dgm:pt modelId="{B5F8D363-6957-4602-9B6C-9C2348391753}" type="pres">
      <dgm:prSet presAssocID="{E3D62218-92D1-46F8-BF1C-1431151312D1}" presName="sp" presStyleCnt="0"/>
      <dgm:spPr/>
    </dgm:pt>
    <dgm:pt modelId="{DC689DB2-DCBE-4804-9E3C-743BACD8499C}" type="pres">
      <dgm:prSet presAssocID="{18D25AE4-FAF6-4AF4-A5A0-CF1A57FB5836}" presName="composite" presStyleCnt="0"/>
      <dgm:spPr/>
    </dgm:pt>
    <dgm:pt modelId="{6BC22BC6-2553-4B8A-B6D4-2741AEAF93AE}" type="pres">
      <dgm:prSet presAssocID="{18D25AE4-FAF6-4AF4-A5A0-CF1A57FB5836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756CF400-E730-4400-99B6-A445711616A7}" type="pres">
      <dgm:prSet presAssocID="{18D25AE4-FAF6-4AF4-A5A0-CF1A57FB5836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5FA76F0F-C3EF-4F32-9B3E-49FF221B70D7}" srcId="{94DC3A00-4C5B-4156-8462-30AEFFD14BCA}" destId="{18D25AE4-FAF6-4AF4-A5A0-CF1A57FB5836}" srcOrd="2" destOrd="0" parTransId="{E19668B4-EBA4-4BB6-82F0-D500A4EFD34F}" sibTransId="{966806D7-41D1-4CBA-A447-F4BCA8AC3FEC}"/>
    <dgm:cxn modelId="{1AE7AE10-20FF-49F1-9B82-9476BEE8EA1E}" srcId="{94DC3A00-4C5B-4156-8462-30AEFFD14BCA}" destId="{42A03750-713B-4809-B428-972D6E7EB1A9}" srcOrd="0" destOrd="0" parTransId="{4D9F5BA4-2A81-4A58-9DBF-839DBB4855C6}" sibTransId="{0EB20B39-F57F-4B12-A1BC-910701D44A40}"/>
    <dgm:cxn modelId="{FAD78221-F86A-4653-977A-6893D177DEBE}" srcId="{94DC3A00-4C5B-4156-8462-30AEFFD14BCA}" destId="{524CEAB4-5347-456D-8203-C27F0FF224BE}" srcOrd="1" destOrd="0" parTransId="{033514D1-2708-4600-AD8F-2B210BE54344}" sibTransId="{E3D62218-92D1-46F8-BF1C-1431151312D1}"/>
    <dgm:cxn modelId="{AB67F242-9EA4-4F9B-8155-FEE7F8288D62}" type="presOf" srcId="{94DC3A00-4C5B-4156-8462-30AEFFD14BCA}" destId="{8441F49C-AC8D-4D87-B9C6-00676CA43521}" srcOrd="0" destOrd="0" presId="urn:microsoft.com/office/officeart/2005/8/layout/chevron2"/>
    <dgm:cxn modelId="{3FE0B849-02A8-44DA-BB05-29B3E2680859}" type="presOf" srcId="{8CECD296-FC81-49EF-A0AC-E38C7F2C403D}" destId="{756CF400-E730-4400-99B6-A445711616A7}" srcOrd="0" destOrd="0" presId="urn:microsoft.com/office/officeart/2005/8/layout/chevron2"/>
    <dgm:cxn modelId="{59F3826D-7944-49DA-B11D-B90B4994BB91}" type="presOf" srcId="{798B2CD3-7EFE-4F44-A5EA-40912022FB9C}" destId="{73632215-765E-4BD8-B8B9-2F097B19C71B}" srcOrd="0" destOrd="0" presId="urn:microsoft.com/office/officeart/2005/8/layout/chevron2"/>
    <dgm:cxn modelId="{B17D446E-9301-4F15-AB0A-F07A23E3CCC7}" srcId="{524CEAB4-5347-456D-8203-C27F0FF224BE}" destId="{45D315B0-20DE-453F-B21C-3091A2E9BD85}" srcOrd="0" destOrd="0" parTransId="{C0C627B4-41FD-4496-9FF0-F3B67E16029B}" sibTransId="{13F6F74C-3F6A-4D35-AF68-0D85CFF2EDA9}"/>
    <dgm:cxn modelId="{9B73B471-E6D5-4F2F-AE4A-85F526AF7CB1}" type="presOf" srcId="{524CEAB4-5347-456D-8203-C27F0FF224BE}" destId="{5F8854E6-C1A9-4EB3-B297-AA7C0C9B8B40}" srcOrd="0" destOrd="0" presId="urn:microsoft.com/office/officeart/2005/8/layout/chevron2"/>
    <dgm:cxn modelId="{C3F016AC-0BC0-4770-87F0-1908C296EE0F}" type="presOf" srcId="{45D315B0-20DE-453F-B21C-3091A2E9BD85}" destId="{A57AE98B-EC57-4528-A3A2-54DF7FAB51F5}" srcOrd="0" destOrd="0" presId="urn:microsoft.com/office/officeart/2005/8/layout/chevron2"/>
    <dgm:cxn modelId="{A73B84C1-DAE0-4A81-B116-5D661AD491CF}" type="presOf" srcId="{42A03750-713B-4809-B428-972D6E7EB1A9}" destId="{CA6369D1-6FC3-45EC-BA2E-8A4B3A1B0BDD}" srcOrd="0" destOrd="0" presId="urn:microsoft.com/office/officeart/2005/8/layout/chevron2"/>
    <dgm:cxn modelId="{FB7E3AC8-6A9E-407D-909C-543AEAF1C016}" srcId="{42A03750-713B-4809-B428-972D6E7EB1A9}" destId="{798B2CD3-7EFE-4F44-A5EA-40912022FB9C}" srcOrd="0" destOrd="0" parTransId="{3CFB6984-D8E0-4D34-8A0E-5BEBEC8691F9}" sibTransId="{7FA3DDC8-6270-4406-87F7-9BCF6120AE82}"/>
    <dgm:cxn modelId="{068A0BEA-875E-4A6D-9510-B812EF35DE8A}" type="presOf" srcId="{18D25AE4-FAF6-4AF4-A5A0-CF1A57FB5836}" destId="{6BC22BC6-2553-4B8A-B6D4-2741AEAF93AE}" srcOrd="0" destOrd="0" presId="urn:microsoft.com/office/officeart/2005/8/layout/chevron2"/>
    <dgm:cxn modelId="{247B04EB-84AA-4EA2-87A3-6F15D184547D}" srcId="{18D25AE4-FAF6-4AF4-A5A0-CF1A57FB5836}" destId="{8CECD296-FC81-49EF-A0AC-E38C7F2C403D}" srcOrd="0" destOrd="0" parTransId="{4500531F-98DB-43A2-8E00-06375A06C50D}" sibTransId="{3B717587-FA5A-43E3-B334-E062C5ABCBF9}"/>
    <dgm:cxn modelId="{E2806E89-C787-491B-B029-0C5AE1A23CA0}" type="presParOf" srcId="{8441F49C-AC8D-4D87-B9C6-00676CA43521}" destId="{DBF386B3-6287-4938-A587-278253913260}" srcOrd="0" destOrd="0" presId="urn:microsoft.com/office/officeart/2005/8/layout/chevron2"/>
    <dgm:cxn modelId="{1C5E9879-AD6D-4D2B-9111-137ABF56158B}" type="presParOf" srcId="{DBF386B3-6287-4938-A587-278253913260}" destId="{CA6369D1-6FC3-45EC-BA2E-8A4B3A1B0BDD}" srcOrd="0" destOrd="0" presId="urn:microsoft.com/office/officeart/2005/8/layout/chevron2"/>
    <dgm:cxn modelId="{A3FF0677-AE10-42DE-A7E1-7CA20EDB6B09}" type="presParOf" srcId="{DBF386B3-6287-4938-A587-278253913260}" destId="{73632215-765E-4BD8-B8B9-2F097B19C71B}" srcOrd="1" destOrd="0" presId="urn:microsoft.com/office/officeart/2005/8/layout/chevron2"/>
    <dgm:cxn modelId="{410BF8EE-6409-44A8-8A2D-D984B9A1BE8A}" type="presParOf" srcId="{8441F49C-AC8D-4D87-B9C6-00676CA43521}" destId="{7524396A-FD18-4ED9-A571-8CF2BA46F6E9}" srcOrd="1" destOrd="0" presId="urn:microsoft.com/office/officeart/2005/8/layout/chevron2"/>
    <dgm:cxn modelId="{A5DE7D75-6443-4DAE-BE1E-9407DA9ED665}" type="presParOf" srcId="{8441F49C-AC8D-4D87-B9C6-00676CA43521}" destId="{60F60C6B-F51A-44E4-8715-74D4852313A7}" srcOrd="2" destOrd="0" presId="urn:microsoft.com/office/officeart/2005/8/layout/chevron2"/>
    <dgm:cxn modelId="{252B3F61-4552-4FDC-8962-5482439D903F}" type="presParOf" srcId="{60F60C6B-F51A-44E4-8715-74D4852313A7}" destId="{5F8854E6-C1A9-4EB3-B297-AA7C0C9B8B40}" srcOrd="0" destOrd="0" presId="urn:microsoft.com/office/officeart/2005/8/layout/chevron2"/>
    <dgm:cxn modelId="{C6715A26-829E-45B3-AF68-748D9896C8FE}" type="presParOf" srcId="{60F60C6B-F51A-44E4-8715-74D4852313A7}" destId="{A57AE98B-EC57-4528-A3A2-54DF7FAB51F5}" srcOrd="1" destOrd="0" presId="urn:microsoft.com/office/officeart/2005/8/layout/chevron2"/>
    <dgm:cxn modelId="{E3782148-4830-44EF-BC10-8A26EF0665B2}" type="presParOf" srcId="{8441F49C-AC8D-4D87-B9C6-00676CA43521}" destId="{B5F8D363-6957-4602-9B6C-9C2348391753}" srcOrd="3" destOrd="0" presId="urn:microsoft.com/office/officeart/2005/8/layout/chevron2"/>
    <dgm:cxn modelId="{485CA527-596C-486D-ACFF-0E04350EBBBE}" type="presParOf" srcId="{8441F49C-AC8D-4D87-B9C6-00676CA43521}" destId="{DC689DB2-DCBE-4804-9E3C-743BACD8499C}" srcOrd="4" destOrd="0" presId="urn:microsoft.com/office/officeart/2005/8/layout/chevron2"/>
    <dgm:cxn modelId="{6452B76E-1C9C-4CF1-8822-A4C30B41BA22}" type="presParOf" srcId="{DC689DB2-DCBE-4804-9E3C-743BACD8499C}" destId="{6BC22BC6-2553-4B8A-B6D4-2741AEAF93AE}" srcOrd="0" destOrd="0" presId="urn:microsoft.com/office/officeart/2005/8/layout/chevron2"/>
    <dgm:cxn modelId="{6F4574F2-05B2-40EA-884D-C1BD9C49E7CF}" type="presParOf" srcId="{DC689DB2-DCBE-4804-9E3C-743BACD8499C}" destId="{756CF400-E730-4400-99B6-A445711616A7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E075CFC-C05F-4819-9EE4-74797D2B866F}" type="doc">
      <dgm:prSet loTypeId="urn:microsoft.com/office/officeart/2005/8/layout/chevron2" loCatId="list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es-AR"/>
        </a:p>
      </dgm:t>
    </dgm:pt>
    <dgm:pt modelId="{778358A8-2EF4-459D-9729-C03706515AE2}">
      <dgm:prSet phldrT="[Texto]"/>
      <dgm:spPr>
        <a:solidFill>
          <a:srgbClr val="FF9900"/>
        </a:solidFill>
        <a:scene3d>
          <a:camera prst="orthographicFront"/>
          <a:lightRig rig="threePt" dir="t"/>
        </a:scene3d>
        <a:sp3d>
          <a:bevelT w="25400"/>
        </a:sp3d>
      </dgm:spPr>
      <dgm:t>
        <a:bodyPr/>
        <a:lstStyle/>
        <a:p>
          <a:r>
            <a:rPr lang="es-AR" dirty="0"/>
            <a:t>4º</a:t>
          </a:r>
        </a:p>
      </dgm:t>
    </dgm:pt>
    <dgm:pt modelId="{64D361A4-B226-4773-BE36-63528BF407EB}" type="parTrans" cxnId="{7AE91F74-E107-4651-B677-4334CB9667C1}">
      <dgm:prSet/>
      <dgm:spPr/>
      <dgm:t>
        <a:bodyPr/>
        <a:lstStyle/>
        <a:p>
          <a:endParaRPr lang="es-AR"/>
        </a:p>
      </dgm:t>
    </dgm:pt>
    <dgm:pt modelId="{DE6D10A4-60EE-4537-BDCC-E6D70FB8AF4A}" type="sibTrans" cxnId="{7AE91F74-E107-4651-B677-4334CB9667C1}">
      <dgm:prSet/>
      <dgm:spPr/>
      <dgm:t>
        <a:bodyPr/>
        <a:lstStyle/>
        <a:p>
          <a:endParaRPr lang="es-AR"/>
        </a:p>
      </dgm:t>
    </dgm:pt>
    <dgm:pt modelId="{1F4BD663-9A3E-4A40-A240-4CB0B78DE664}">
      <dgm:prSet phldrT="[Texto]" custT="1"/>
      <dgm:spPr>
        <a:ln>
          <a:solidFill>
            <a:schemeClr val="bg1"/>
          </a:solidFill>
        </a:ln>
      </dgm:spPr>
      <dgm:t>
        <a:bodyPr/>
        <a:lstStyle/>
        <a:p>
          <a:r>
            <a:rPr lang="es-AR" sz="3200" dirty="0"/>
            <a:t>COMUNIDAD</a:t>
          </a:r>
        </a:p>
      </dgm:t>
    </dgm:pt>
    <dgm:pt modelId="{33151A98-A0EF-4B96-BC08-A63153D3FE17}" type="parTrans" cxnId="{B22BE1BD-89E8-4874-B4CC-87AC0926A619}">
      <dgm:prSet/>
      <dgm:spPr/>
      <dgm:t>
        <a:bodyPr/>
        <a:lstStyle/>
        <a:p>
          <a:endParaRPr lang="es-AR"/>
        </a:p>
      </dgm:t>
    </dgm:pt>
    <dgm:pt modelId="{8678B598-8637-4EED-8D00-05982E1CE3BA}" type="sibTrans" cxnId="{B22BE1BD-89E8-4874-B4CC-87AC0926A619}">
      <dgm:prSet/>
      <dgm:spPr/>
      <dgm:t>
        <a:bodyPr/>
        <a:lstStyle/>
        <a:p>
          <a:endParaRPr lang="es-AR"/>
        </a:p>
      </dgm:t>
    </dgm:pt>
    <dgm:pt modelId="{B88600F2-8523-4B2D-9699-D3F0E92045E0}">
      <dgm:prSet phldrT="[Texto]"/>
      <dgm:spPr>
        <a:solidFill>
          <a:srgbClr val="7030A0"/>
        </a:solidFill>
      </dgm:spPr>
      <dgm:t>
        <a:bodyPr/>
        <a:lstStyle/>
        <a:p>
          <a:r>
            <a:rPr lang="es-AR" dirty="0"/>
            <a:t>5º</a:t>
          </a:r>
        </a:p>
      </dgm:t>
    </dgm:pt>
    <dgm:pt modelId="{57F531C0-660E-4707-B155-CB8A5295A9ED}" type="parTrans" cxnId="{3A27C9B5-4C77-446C-93E1-443142C5F190}">
      <dgm:prSet/>
      <dgm:spPr/>
      <dgm:t>
        <a:bodyPr/>
        <a:lstStyle/>
        <a:p>
          <a:endParaRPr lang="es-AR"/>
        </a:p>
      </dgm:t>
    </dgm:pt>
    <dgm:pt modelId="{833B8A5E-C5B5-4E16-9DE6-683A75B4D5FC}" type="sibTrans" cxnId="{3A27C9B5-4C77-446C-93E1-443142C5F190}">
      <dgm:prSet/>
      <dgm:spPr/>
      <dgm:t>
        <a:bodyPr/>
        <a:lstStyle/>
        <a:p>
          <a:endParaRPr lang="es-AR"/>
        </a:p>
      </dgm:t>
    </dgm:pt>
    <dgm:pt modelId="{E3F8CDAA-BC35-482D-BC0F-CDB37D26FAB4}" type="pres">
      <dgm:prSet presAssocID="{8E075CFC-C05F-4819-9EE4-74797D2B866F}" presName="linearFlow" presStyleCnt="0">
        <dgm:presLayoutVars>
          <dgm:dir/>
          <dgm:animLvl val="lvl"/>
          <dgm:resizeHandles val="exact"/>
        </dgm:presLayoutVars>
      </dgm:prSet>
      <dgm:spPr/>
    </dgm:pt>
    <dgm:pt modelId="{AA9EE6FF-14B7-47E6-A50C-230A36B30D36}" type="pres">
      <dgm:prSet presAssocID="{778358A8-2EF4-459D-9729-C03706515AE2}" presName="composite" presStyleCnt="0"/>
      <dgm:spPr/>
    </dgm:pt>
    <dgm:pt modelId="{EAC566E8-187E-4C09-85DF-6758B77934CF}" type="pres">
      <dgm:prSet presAssocID="{778358A8-2EF4-459D-9729-C03706515AE2}" presName="parentText" presStyleLbl="alignNode1" presStyleIdx="0" presStyleCnt="2" custScaleX="100000" custScaleY="96998" custLinFactNeighborX="0" custLinFactNeighborY="-1157">
        <dgm:presLayoutVars>
          <dgm:chMax val="1"/>
          <dgm:bulletEnabled val="1"/>
        </dgm:presLayoutVars>
      </dgm:prSet>
      <dgm:spPr/>
    </dgm:pt>
    <dgm:pt modelId="{3D331566-83A5-4C08-8DB1-B1D44823EE1A}" type="pres">
      <dgm:prSet presAssocID="{778358A8-2EF4-459D-9729-C03706515AE2}" presName="descendantText" presStyleLbl="alignAcc1" presStyleIdx="0" presStyleCnt="2" custLinFactNeighborX="285" custLinFactNeighborY="47408">
        <dgm:presLayoutVars>
          <dgm:bulletEnabled val="1"/>
        </dgm:presLayoutVars>
      </dgm:prSet>
      <dgm:spPr/>
    </dgm:pt>
    <dgm:pt modelId="{A57A3845-4CA2-48FC-ACA4-477C557E924A}" type="pres">
      <dgm:prSet presAssocID="{DE6D10A4-60EE-4537-BDCC-E6D70FB8AF4A}" presName="sp" presStyleCnt="0"/>
      <dgm:spPr/>
    </dgm:pt>
    <dgm:pt modelId="{38910880-D927-48F3-B182-44CE2E02898A}" type="pres">
      <dgm:prSet presAssocID="{B88600F2-8523-4B2D-9699-D3F0E92045E0}" presName="composite" presStyleCnt="0"/>
      <dgm:spPr/>
    </dgm:pt>
    <dgm:pt modelId="{2B7CD333-E062-4819-8EBC-58D74A7822CF}" type="pres">
      <dgm:prSet presAssocID="{B88600F2-8523-4B2D-9699-D3F0E92045E0}" presName="parentText" presStyleLbl="alignNode1" presStyleIdx="1" presStyleCnt="2">
        <dgm:presLayoutVars>
          <dgm:chMax val="1"/>
          <dgm:bulletEnabled val="1"/>
        </dgm:presLayoutVars>
      </dgm:prSet>
      <dgm:spPr/>
    </dgm:pt>
    <dgm:pt modelId="{EEB62E40-4C36-4F23-B2A3-5767A909786E}" type="pres">
      <dgm:prSet presAssocID="{B88600F2-8523-4B2D-9699-D3F0E92045E0}" presName="descendantText" presStyleLbl="alignAcc1" presStyleIdx="1" presStyleCnt="2" custScaleY="86655">
        <dgm:presLayoutVars>
          <dgm:bulletEnabled val="1"/>
        </dgm:presLayoutVars>
      </dgm:prSet>
      <dgm:spPr>
        <a:ln>
          <a:solidFill>
            <a:schemeClr val="bg1"/>
          </a:solidFill>
        </a:ln>
      </dgm:spPr>
    </dgm:pt>
  </dgm:ptLst>
  <dgm:cxnLst>
    <dgm:cxn modelId="{D7417103-F279-4B5D-A1A2-4F2853116660}" type="presOf" srcId="{8E075CFC-C05F-4819-9EE4-74797D2B866F}" destId="{E3F8CDAA-BC35-482D-BC0F-CDB37D26FAB4}" srcOrd="0" destOrd="0" presId="urn:microsoft.com/office/officeart/2005/8/layout/chevron2"/>
    <dgm:cxn modelId="{1388A626-8B35-45A3-8E92-FE477C308947}" type="presOf" srcId="{B88600F2-8523-4B2D-9699-D3F0E92045E0}" destId="{2B7CD333-E062-4819-8EBC-58D74A7822CF}" srcOrd="0" destOrd="0" presId="urn:microsoft.com/office/officeart/2005/8/layout/chevron2"/>
    <dgm:cxn modelId="{7AE91F74-E107-4651-B677-4334CB9667C1}" srcId="{8E075CFC-C05F-4819-9EE4-74797D2B866F}" destId="{778358A8-2EF4-459D-9729-C03706515AE2}" srcOrd="0" destOrd="0" parTransId="{64D361A4-B226-4773-BE36-63528BF407EB}" sibTransId="{DE6D10A4-60EE-4537-BDCC-E6D70FB8AF4A}"/>
    <dgm:cxn modelId="{94F72184-BF55-4FB3-AC6D-F656215E4597}" type="presOf" srcId="{778358A8-2EF4-459D-9729-C03706515AE2}" destId="{EAC566E8-187E-4C09-85DF-6758B77934CF}" srcOrd="0" destOrd="0" presId="urn:microsoft.com/office/officeart/2005/8/layout/chevron2"/>
    <dgm:cxn modelId="{3A27C9B5-4C77-446C-93E1-443142C5F190}" srcId="{8E075CFC-C05F-4819-9EE4-74797D2B866F}" destId="{B88600F2-8523-4B2D-9699-D3F0E92045E0}" srcOrd="1" destOrd="0" parTransId="{57F531C0-660E-4707-B155-CB8A5295A9ED}" sibTransId="{833B8A5E-C5B5-4E16-9DE6-683A75B4D5FC}"/>
    <dgm:cxn modelId="{B22BE1BD-89E8-4874-B4CC-87AC0926A619}" srcId="{778358A8-2EF4-459D-9729-C03706515AE2}" destId="{1F4BD663-9A3E-4A40-A240-4CB0B78DE664}" srcOrd="0" destOrd="0" parTransId="{33151A98-A0EF-4B96-BC08-A63153D3FE17}" sibTransId="{8678B598-8637-4EED-8D00-05982E1CE3BA}"/>
    <dgm:cxn modelId="{858439D8-C5A4-449C-8519-410E625528EF}" type="presOf" srcId="{1F4BD663-9A3E-4A40-A240-4CB0B78DE664}" destId="{3D331566-83A5-4C08-8DB1-B1D44823EE1A}" srcOrd="0" destOrd="0" presId="urn:microsoft.com/office/officeart/2005/8/layout/chevron2"/>
    <dgm:cxn modelId="{37878C58-7BF0-4C0B-ADC7-D4CD95306927}" type="presParOf" srcId="{E3F8CDAA-BC35-482D-BC0F-CDB37D26FAB4}" destId="{AA9EE6FF-14B7-47E6-A50C-230A36B30D36}" srcOrd="0" destOrd="0" presId="urn:microsoft.com/office/officeart/2005/8/layout/chevron2"/>
    <dgm:cxn modelId="{81E28CCC-0A0D-453A-A6D5-3F580ED9C875}" type="presParOf" srcId="{AA9EE6FF-14B7-47E6-A50C-230A36B30D36}" destId="{EAC566E8-187E-4C09-85DF-6758B77934CF}" srcOrd="0" destOrd="0" presId="urn:microsoft.com/office/officeart/2005/8/layout/chevron2"/>
    <dgm:cxn modelId="{CF58830B-DE68-4B0C-B103-5DC71BA5BE39}" type="presParOf" srcId="{AA9EE6FF-14B7-47E6-A50C-230A36B30D36}" destId="{3D331566-83A5-4C08-8DB1-B1D44823EE1A}" srcOrd="1" destOrd="0" presId="urn:microsoft.com/office/officeart/2005/8/layout/chevron2"/>
    <dgm:cxn modelId="{E8EA8624-7E04-4F69-9463-ED5B8704B069}" type="presParOf" srcId="{E3F8CDAA-BC35-482D-BC0F-CDB37D26FAB4}" destId="{A57A3845-4CA2-48FC-ACA4-477C557E924A}" srcOrd="1" destOrd="0" presId="urn:microsoft.com/office/officeart/2005/8/layout/chevron2"/>
    <dgm:cxn modelId="{579C53B2-6C50-4467-AA5A-6FD808C07BA8}" type="presParOf" srcId="{E3F8CDAA-BC35-482D-BC0F-CDB37D26FAB4}" destId="{38910880-D927-48F3-B182-44CE2E02898A}" srcOrd="2" destOrd="0" presId="urn:microsoft.com/office/officeart/2005/8/layout/chevron2"/>
    <dgm:cxn modelId="{FF129338-5241-4ED1-87EA-F6BC2CCB4521}" type="presParOf" srcId="{38910880-D927-48F3-B182-44CE2E02898A}" destId="{2B7CD333-E062-4819-8EBC-58D74A7822CF}" srcOrd="0" destOrd="0" presId="urn:microsoft.com/office/officeart/2005/8/layout/chevron2"/>
    <dgm:cxn modelId="{C5B654EB-531E-40E4-8724-5007F03F98D2}" type="presParOf" srcId="{38910880-D927-48F3-B182-44CE2E02898A}" destId="{EEB62E40-4C36-4F23-B2A3-5767A909786E}" srcOrd="1" destOrd="0" presId="urn:microsoft.com/office/officeart/2005/8/layout/chevron2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6369D1-6FC3-45EC-BA2E-8A4B3A1B0BDD}">
      <dsp:nvSpPr>
        <dsp:cNvPr id="0" name=""/>
        <dsp:cNvSpPr/>
      </dsp:nvSpPr>
      <dsp:spPr>
        <a:xfrm rot="5400000">
          <a:off x="-146259" y="146259"/>
          <a:ext cx="975060" cy="682542"/>
        </a:xfrm>
        <a:prstGeom prst="chevron">
          <a:avLst/>
        </a:prstGeom>
        <a:solidFill>
          <a:srgbClr val="00B050"/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1900" kern="1200" dirty="0"/>
            <a:t>1º</a:t>
          </a:r>
        </a:p>
      </dsp:txBody>
      <dsp:txXfrm rot="-5400000">
        <a:off x="0" y="341271"/>
        <a:ext cx="682542" cy="292518"/>
      </dsp:txXfrm>
    </dsp:sp>
    <dsp:sp modelId="{73632215-765E-4BD8-B8B9-2F097B19C71B}">
      <dsp:nvSpPr>
        <dsp:cNvPr id="0" name=""/>
        <dsp:cNvSpPr/>
      </dsp:nvSpPr>
      <dsp:spPr>
        <a:xfrm rot="5400000">
          <a:off x="2837248" y="-2154705"/>
          <a:ext cx="633789" cy="494320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bg1"/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13360" tIns="19050" rIns="19050" bIns="19050" numCol="1" spcCol="1270" anchor="ctr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AR" sz="3000" kern="1200" dirty="0"/>
            <a:t>PERSONAS AFECTADAS</a:t>
          </a:r>
        </a:p>
      </dsp:txBody>
      <dsp:txXfrm rot="-5400000">
        <a:off x="682543" y="30939"/>
        <a:ext cx="4912261" cy="571911"/>
      </dsp:txXfrm>
    </dsp:sp>
    <dsp:sp modelId="{5F8854E6-C1A9-4EB3-B297-AA7C0C9B8B40}">
      <dsp:nvSpPr>
        <dsp:cNvPr id="0" name=""/>
        <dsp:cNvSpPr/>
      </dsp:nvSpPr>
      <dsp:spPr>
        <a:xfrm rot="5400000">
          <a:off x="-146259" y="917823"/>
          <a:ext cx="975060" cy="682542"/>
        </a:xfrm>
        <a:prstGeom prst="chevron">
          <a:avLst/>
        </a:prstGeom>
        <a:solidFill>
          <a:srgbClr val="4309B7"/>
        </a:solidFill>
        <a:ln w="9525" cap="flat" cmpd="sng" algn="ctr">
          <a:solidFill>
            <a:schemeClr val="accent4">
              <a:hueOff val="-2232385"/>
              <a:satOff val="13449"/>
              <a:lumOff val="1078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1900" kern="1200" dirty="0"/>
            <a:t>2º</a:t>
          </a:r>
        </a:p>
      </dsp:txBody>
      <dsp:txXfrm rot="-5400000">
        <a:off x="0" y="1112835"/>
        <a:ext cx="682542" cy="292518"/>
      </dsp:txXfrm>
    </dsp:sp>
    <dsp:sp modelId="{A57AE98B-EC57-4528-A3A2-54DF7FAB51F5}">
      <dsp:nvSpPr>
        <dsp:cNvPr id="0" name=""/>
        <dsp:cNvSpPr/>
      </dsp:nvSpPr>
      <dsp:spPr>
        <a:xfrm rot="5400000">
          <a:off x="2819749" y="-1310039"/>
          <a:ext cx="633789" cy="494320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bg1"/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13360" tIns="19050" rIns="19050" bIns="19050" numCol="1" spcCol="1270" anchor="ctr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AR" sz="3000" kern="1200" dirty="0"/>
            <a:t>FAMILIARES</a:t>
          </a:r>
        </a:p>
      </dsp:txBody>
      <dsp:txXfrm rot="-5400000">
        <a:off x="665044" y="875605"/>
        <a:ext cx="4912261" cy="571911"/>
      </dsp:txXfrm>
    </dsp:sp>
    <dsp:sp modelId="{6BC22BC6-2553-4B8A-B6D4-2741AEAF93AE}">
      <dsp:nvSpPr>
        <dsp:cNvPr id="0" name=""/>
        <dsp:cNvSpPr/>
      </dsp:nvSpPr>
      <dsp:spPr>
        <a:xfrm rot="5400000">
          <a:off x="-146259" y="1688121"/>
          <a:ext cx="975060" cy="682542"/>
        </a:xfrm>
        <a:prstGeom prst="chevron">
          <a:avLst/>
        </a:prstGeom>
        <a:solidFill>
          <a:srgbClr val="993300"/>
        </a:solidFill>
        <a:ln w="9525" cap="flat" cmpd="sng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1900" kern="1200" dirty="0"/>
            <a:t>3º</a:t>
          </a:r>
        </a:p>
      </dsp:txBody>
      <dsp:txXfrm rot="-5400000">
        <a:off x="0" y="1883133"/>
        <a:ext cx="682542" cy="292518"/>
      </dsp:txXfrm>
    </dsp:sp>
    <dsp:sp modelId="{756CF400-E730-4400-99B6-A445711616A7}">
      <dsp:nvSpPr>
        <dsp:cNvPr id="0" name=""/>
        <dsp:cNvSpPr/>
      </dsp:nvSpPr>
      <dsp:spPr>
        <a:xfrm rot="5400000">
          <a:off x="2837248" y="-612842"/>
          <a:ext cx="633789" cy="494320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bg1"/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13360" tIns="19050" rIns="19050" bIns="19050" numCol="1" spcCol="1270" anchor="ctr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AR" sz="3000" kern="1200" dirty="0"/>
            <a:t>EQUIPOS DE INTERVENCION</a:t>
          </a:r>
        </a:p>
      </dsp:txBody>
      <dsp:txXfrm rot="-5400000">
        <a:off x="682543" y="1572802"/>
        <a:ext cx="4912261" cy="57191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C566E8-187E-4C09-85DF-6758B77934CF}">
      <dsp:nvSpPr>
        <dsp:cNvPr id="0" name=""/>
        <dsp:cNvSpPr/>
      </dsp:nvSpPr>
      <dsp:spPr>
        <a:xfrm rot="5400000">
          <a:off x="-134209" y="161870"/>
          <a:ext cx="964371" cy="695952"/>
        </a:xfrm>
        <a:prstGeom prst="chevron">
          <a:avLst/>
        </a:prstGeom>
        <a:solidFill>
          <a:srgbClr val="FF9900"/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254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1700" kern="1200" dirty="0"/>
            <a:t>4º</a:t>
          </a:r>
        </a:p>
      </dsp:txBody>
      <dsp:txXfrm rot="-5400000">
        <a:off x="1" y="375636"/>
        <a:ext cx="695952" cy="268419"/>
      </dsp:txXfrm>
    </dsp:sp>
    <dsp:sp modelId="{3D331566-83A5-4C08-8DB1-B1D44823EE1A}">
      <dsp:nvSpPr>
        <dsp:cNvPr id="0" name=""/>
        <dsp:cNvSpPr/>
      </dsp:nvSpPr>
      <dsp:spPr>
        <a:xfrm rot="5400000">
          <a:off x="2837726" y="-1796240"/>
          <a:ext cx="646241" cy="492979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AR" sz="3200" kern="1200" dirty="0"/>
            <a:t>COMUNIDAD</a:t>
          </a:r>
        </a:p>
      </dsp:txBody>
      <dsp:txXfrm rot="-5400000">
        <a:off x="695952" y="377081"/>
        <a:ext cx="4898243" cy="583147"/>
      </dsp:txXfrm>
    </dsp:sp>
    <dsp:sp modelId="{2B7CD333-E062-4819-8EBC-58D74A7822CF}">
      <dsp:nvSpPr>
        <dsp:cNvPr id="0" name=""/>
        <dsp:cNvSpPr/>
      </dsp:nvSpPr>
      <dsp:spPr>
        <a:xfrm rot="5400000">
          <a:off x="-149132" y="937420"/>
          <a:ext cx="994217" cy="695952"/>
        </a:xfrm>
        <a:prstGeom prst="chevron">
          <a:avLst/>
        </a:prstGeom>
        <a:solidFill>
          <a:srgbClr val="7030A0"/>
        </a:solidFill>
        <a:ln w="25400" cap="flat" cmpd="sng" algn="ctr">
          <a:solidFill>
            <a:schemeClr val="accent2">
              <a:shade val="80000"/>
              <a:hueOff val="-35872"/>
              <a:satOff val="-4024"/>
              <a:lumOff val="2568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1700" kern="1200" dirty="0"/>
            <a:t>5º</a:t>
          </a:r>
        </a:p>
      </dsp:txBody>
      <dsp:txXfrm rot="-5400000">
        <a:off x="1" y="1136263"/>
        <a:ext cx="695952" cy="298265"/>
      </dsp:txXfrm>
    </dsp:sp>
    <dsp:sp modelId="{EEB62E40-4C36-4F23-B2A3-5767A909786E}">
      <dsp:nvSpPr>
        <dsp:cNvPr id="0" name=""/>
        <dsp:cNvSpPr/>
      </dsp:nvSpPr>
      <dsp:spPr>
        <a:xfrm rot="5400000">
          <a:off x="2880847" y="-1353486"/>
          <a:ext cx="560000" cy="492979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8C960E3-2AFB-48DB-BCE4-8EACE9D844EF}" type="datetimeFigureOut">
              <a:rPr lang="es-AR"/>
              <a:pPr>
                <a:defRPr/>
              </a:pPr>
              <a:t>4/5/2020</a:t>
            </a:fld>
            <a:endParaRPr lang="es-AR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AR" noProof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noProof="0"/>
              <a:t>Haga clic para modificar los estilos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AR" noProof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61E6397-6485-4218-AAA1-595E23C8E188}" type="slidenum">
              <a:rPr lang="es-AR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573272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4515" name="2 Marcador de notas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AR"/>
          </a:p>
        </p:txBody>
      </p:sp>
      <p:sp>
        <p:nvSpPr>
          <p:cNvPr id="88068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E13F609-3AD9-441B-A343-742E31457C49}" type="slidenum">
              <a:rPr lang="es-ES">
                <a:solidFill>
                  <a:srgbClr val="000000"/>
                </a:solidFill>
              </a:rPr>
              <a:pPr eaLnBrk="1" hangingPunct="1"/>
              <a:t>5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8863CD-98EC-4202-B30D-F1FA99788154}" type="datetimeFigureOut">
              <a:rPr lang="es-ES"/>
              <a:pPr>
                <a:defRPr/>
              </a:pPr>
              <a:t>04/05/2020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3A8D2C-0022-4092-8D38-8389E55CD8BA}" type="slidenum">
              <a:rPr lang="es-ES" altLang="es-ES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113097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FB7235-6B8A-4C59-93E7-F0289D1BDDA7}" type="datetimeFigureOut">
              <a:rPr lang="es-ES"/>
              <a:pPr>
                <a:defRPr/>
              </a:pPr>
              <a:t>04/05/2020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FFA1A8-7A3E-41A5-85C4-783774E34EB6}" type="slidenum">
              <a:rPr lang="es-ES" altLang="es-ES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505924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FE518E-F36E-45DE-AAB8-4F40388262CB}" type="datetimeFigureOut">
              <a:rPr lang="es-ES"/>
              <a:pPr>
                <a:defRPr/>
              </a:pPr>
              <a:t>04/05/2020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05CCBD-A49E-406A-B921-40ADE83D59EE}" type="slidenum">
              <a:rPr lang="es-ES" altLang="es-ES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8225484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ítulo, text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B14B6F-AED2-4C15-AAA9-314CC63E2903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888325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ítulo, 1 objeto y 2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17725" y="153988"/>
            <a:ext cx="6867525" cy="106521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209801" y="1927227"/>
            <a:ext cx="3311525" cy="4151313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5673726" y="1927227"/>
            <a:ext cx="3311525" cy="1998663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3"/>
          </p:nvPr>
        </p:nvSpPr>
        <p:spPr>
          <a:xfrm>
            <a:off x="5673726" y="4078288"/>
            <a:ext cx="3311525" cy="200025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fld id="{373C6C73-1770-4E8A-9551-7545DF36CFAF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50254823"/>
      </p:ext>
    </p:extLst>
  </p:cSld>
  <p:clrMapOvr>
    <a:masterClrMapping/>
  </p:clrMapOvr>
  <p:transition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02D29B-8E33-4134-B5C9-1DD40A9136DB}" type="datetimeFigureOut">
              <a:rPr lang="es-ES"/>
              <a:pPr>
                <a:defRPr/>
              </a:pPr>
              <a:t>04/05/2020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8901FF-EE18-46B6-BB9F-581781E3A429}" type="slidenum">
              <a:rPr lang="es-ES" altLang="es-ES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1085849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73245B-CEEC-4AC1-BB3F-86A353F09ABE}" type="datetimeFigureOut">
              <a:rPr lang="es-ES"/>
              <a:pPr>
                <a:defRPr/>
              </a:pPr>
              <a:t>04/05/2020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92DD33-ECDC-4A93-9C8B-4147072176BC}" type="slidenum">
              <a:rPr lang="es-ES" altLang="es-ES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1075901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FE3174-79B1-45D0-B59B-1794AEF13E6F}" type="datetimeFigureOut">
              <a:rPr lang="es-ES"/>
              <a:pPr>
                <a:defRPr/>
              </a:pPr>
              <a:t>04/05/2020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C87D9A-3625-40F5-99E0-62F66399531D}" type="slidenum">
              <a:rPr lang="es-ES" altLang="es-ES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1472970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DF18CF-85CF-4B61-9274-A8EA28108ED0}" type="datetimeFigureOut">
              <a:rPr lang="es-ES"/>
              <a:pPr>
                <a:defRPr/>
              </a:pPr>
              <a:t>04/05/2020</a:t>
            </a:fld>
            <a:endParaRPr lang="es-ES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645B72-1C83-4470-899F-E508177B60A8}" type="slidenum">
              <a:rPr lang="es-ES" altLang="es-ES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1437517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4ADDC0-A0A1-41B8-B608-72AD6AED4DAA}" type="datetimeFigureOut">
              <a:rPr lang="es-ES"/>
              <a:pPr>
                <a:defRPr/>
              </a:pPr>
              <a:t>04/05/2020</a:t>
            </a:fld>
            <a:endParaRPr lang="es-ES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2CDBD2-CD72-4A30-9D89-68B612A0F88D}" type="slidenum">
              <a:rPr lang="es-ES" altLang="es-ES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1818141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3F09FD-BBA5-48AF-AFEA-2FD7C220F16D}" type="datetimeFigureOut">
              <a:rPr lang="es-ES"/>
              <a:pPr>
                <a:defRPr/>
              </a:pPr>
              <a:t>04/05/2020</a:t>
            </a:fld>
            <a:endParaRPr lang="es-ES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C76604-4457-476A-ADF6-6D52B5D771FE}" type="slidenum">
              <a:rPr lang="es-ES" altLang="es-ES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005310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6BC97A-5BCC-4143-B075-BB4D29CA6B02}" type="datetimeFigureOut">
              <a:rPr lang="es-ES"/>
              <a:pPr>
                <a:defRPr/>
              </a:pPr>
              <a:t>04/05/2020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3C2398-79A9-47CD-B6E2-1042943C85AD}" type="slidenum">
              <a:rPr lang="es-ES" altLang="es-ES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209114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4BD305-8F89-4AC4-8086-F7DF33A83475}" type="datetimeFigureOut">
              <a:rPr lang="es-ES"/>
              <a:pPr>
                <a:defRPr/>
              </a:pPr>
              <a:t>04/05/2020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836F8D-9DC7-41CB-980E-B183959DF226}" type="slidenum">
              <a:rPr lang="es-ES" altLang="es-ES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55849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/>
              <a:t>Haga clic para modificar el estilo de título del patrón</a:t>
            </a:r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/>
              <a:t>Haga clic para modificar el estilo de texto del patrón</a:t>
            </a:r>
          </a:p>
          <a:p>
            <a:pPr lvl="1"/>
            <a:r>
              <a:rPr lang="es-ES" altLang="es-ES"/>
              <a:t>Segundo nivel</a:t>
            </a:r>
          </a:p>
          <a:p>
            <a:pPr lvl="2"/>
            <a:r>
              <a:rPr lang="es-ES" altLang="es-ES"/>
              <a:t>Tercer nivel</a:t>
            </a:r>
          </a:p>
          <a:p>
            <a:pPr lvl="3"/>
            <a:r>
              <a:rPr lang="es-ES" altLang="es-ES"/>
              <a:t>Cuarto nivel</a:t>
            </a:r>
          </a:p>
          <a:p>
            <a:pPr lvl="4"/>
            <a:r>
              <a:rPr lang="es-ES" alt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2CB4B9D-3E1C-4BFC-ADC0-0A12201F173D}" type="datetimeFigureOut">
              <a:rPr lang="es-ES"/>
              <a:pPr>
                <a:defRPr/>
              </a:pPr>
              <a:t>04/05/2020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C5726017-5E66-4D36-81BE-772CDFD8A034}" type="slidenum">
              <a:rPr lang="es-ES" altLang="es-ES"/>
              <a:pPr/>
              <a:t>‹Nº›</a:t>
            </a:fld>
            <a:endParaRPr lang="es-ES" alt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9" r:id="rId12"/>
    <p:sldLayoutId id="2147483680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0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1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2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3.png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>
            <a:spLocks noChangeArrowheads="1"/>
          </p:cNvSpPr>
          <p:nvPr/>
        </p:nvSpPr>
        <p:spPr bwMode="auto">
          <a:xfrm>
            <a:off x="431800" y="150813"/>
            <a:ext cx="8316913" cy="51398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endParaRPr lang="es-ES" altLang="es-AR" sz="3000" dirty="0">
              <a:solidFill>
                <a:schemeClr val="bg1"/>
              </a:solidFill>
              <a:latin typeface="Arial" charset="0"/>
            </a:endParaRPr>
          </a:p>
          <a:p>
            <a:pPr eaLnBrk="1" hangingPunct="1"/>
            <a:endParaRPr lang="es-ES" altLang="es-AR" sz="3000" dirty="0">
              <a:solidFill>
                <a:schemeClr val="bg1"/>
              </a:solidFill>
              <a:latin typeface="Arial" charset="0"/>
            </a:endParaRPr>
          </a:p>
          <a:p>
            <a:pPr algn="ctr" eaLnBrk="1" hangingPunct="1"/>
            <a:r>
              <a:rPr lang="es-AR" sz="3600" b="1" dirty="0">
                <a:solidFill>
                  <a:schemeClr val="bg1"/>
                </a:solidFill>
                <a:latin typeface="Arial" charset="0"/>
              </a:rPr>
              <a:t>PRÁCTICAS DE SALUD MENTAL Y APOYO PSICOSOCIAL EN EMERGENCIAS Y DESASTRES </a:t>
            </a:r>
          </a:p>
          <a:p>
            <a:pPr algn="ctr" eaLnBrk="1" hangingPunct="1"/>
            <a:r>
              <a:rPr lang="es-ES" altLang="es-AR" sz="3600" b="1" dirty="0">
                <a:solidFill>
                  <a:schemeClr val="bg1"/>
                </a:solidFill>
                <a:latin typeface="Arial" charset="0"/>
              </a:rPr>
              <a:t>ENFOQUE EN COVID-19</a:t>
            </a:r>
          </a:p>
          <a:p>
            <a:pPr eaLnBrk="1" hangingPunct="1"/>
            <a:endParaRPr lang="es-ES" altLang="es-AR" sz="3000" dirty="0">
              <a:solidFill>
                <a:schemeClr val="bg1"/>
              </a:solidFill>
              <a:latin typeface="Arial" charset="0"/>
            </a:endParaRPr>
          </a:p>
          <a:p>
            <a:pPr eaLnBrk="1" hangingPunct="1"/>
            <a:endParaRPr lang="es-ES" altLang="es-AR" sz="2000" dirty="0">
              <a:solidFill>
                <a:schemeClr val="bg1"/>
              </a:solidFill>
              <a:latin typeface="Arial" charset="0"/>
            </a:endParaRPr>
          </a:p>
          <a:p>
            <a:pPr algn="r" eaLnBrk="1" hangingPunct="1"/>
            <a:r>
              <a:rPr lang="es-AR" sz="2400" b="1" dirty="0">
                <a:solidFill>
                  <a:schemeClr val="bg1"/>
                </a:solidFill>
                <a:latin typeface="Arial" charset="0"/>
              </a:rPr>
              <a:t>Dirección Nacional de Salud Mental y Adicciones </a:t>
            </a:r>
          </a:p>
          <a:p>
            <a:pPr algn="r" eaLnBrk="1" hangingPunct="1"/>
            <a:r>
              <a:rPr lang="es-AR" sz="2000" dirty="0">
                <a:solidFill>
                  <a:schemeClr val="bg1"/>
                </a:solidFill>
                <a:latin typeface="Arial" charset="0"/>
              </a:rPr>
              <a:t>(con la colaboración de la Dra. Silvia </a:t>
            </a:r>
            <a:r>
              <a:rPr lang="es-AR" sz="2000" dirty="0" err="1">
                <a:solidFill>
                  <a:schemeClr val="bg1"/>
                </a:solidFill>
                <a:latin typeface="Arial" charset="0"/>
              </a:rPr>
              <a:t>Bentolila</a:t>
            </a:r>
            <a:r>
              <a:rPr lang="es-AR" sz="2000" dirty="0">
                <a:solidFill>
                  <a:schemeClr val="bg1"/>
                </a:solidFill>
                <a:latin typeface="Arial" charset="0"/>
              </a:rPr>
              <a:t>)</a:t>
            </a:r>
          </a:p>
          <a:p>
            <a:pPr eaLnBrk="1" hangingPunct="1"/>
            <a:endParaRPr lang="es-ES" altLang="es-AR" sz="3000" dirty="0">
              <a:solidFill>
                <a:schemeClr val="bg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es-AR" sz="3200" b="1">
                <a:solidFill>
                  <a:schemeClr val="accent1"/>
                </a:solidFill>
              </a:rPr>
              <a:t>Los integrantes de los equipos de intervención </a:t>
            </a:r>
            <a:endParaRPr lang="es-AR" sz="3200" b="1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392488"/>
          </a:xfrm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pPr marL="0" indent="0" algn="just">
              <a:buFont typeface="Arial" panose="020B0604020202020204" pitchFamily="34" charset="0"/>
              <a:buNone/>
              <a:defRPr/>
            </a:pPr>
            <a:r>
              <a:rPr lang="es-AR" sz="2800" dirty="0">
                <a:solidFill>
                  <a:schemeClr val="accent1"/>
                </a:solidFill>
              </a:rPr>
              <a:t>Se harán presentes  las “reacciones esperables”:</a:t>
            </a:r>
          </a:p>
          <a:p>
            <a:pPr marL="0" indent="0" algn="just">
              <a:buFont typeface="Arial" panose="020B0604020202020204" pitchFamily="34" charset="0"/>
              <a:buNone/>
              <a:defRPr/>
            </a:pPr>
            <a:r>
              <a:rPr lang="es-AR" sz="2800" dirty="0">
                <a:solidFill>
                  <a:schemeClr val="accent1"/>
                </a:solidFill>
              </a:rPr>
              <a:t>Las primeras en manifestarse estarán en relación con el </a:t>
            </a:r>
            <a:r>
              <a:rPr lang="es-AR" sz="2800" dirty="0" err="1">
                <a:solidFill>
                  <a:schemeClr val="accent1"/>
                </a:solidFill>
              </a:rPr>
              <a:t>hiperalerta</a:t>
            </a:r>
            <a:r>
              <a:rPr lang="es-AR" sz="2800" dirty="0">
                <a:solidFill>
                  <a:schemeClr val="accent1"/>
                </a:solidFill>
              </a:rPr>
              <a:t>: irritabilidad, cambios bruscos del humor, ansiedad, hiperactividad, dificultad para dormir, aumento de la atención involuntaria con inquietud, enojo. </a:t>
            </a:r>
          </a:p>
          <a:p>
            <a:pPr marL="0" indent="0" algn="just">
              <a:buFont typeface="Arial" panose="020B0604020202020204" pitchFamily="34" charset="0"/>
              <a:buNone/>
              <a:defRPr/>
            </a:pPr>
            <a:r>
              <a:rPr lang="es-AR" sz="2800" dirty="0">
                <a:solidFill>
                  <a:schemeClr val="accent1"/>
                </a:solidFill>
              </a:rPr>
              <a:t>Deseos de continuar en la tarea sin parar. </a:t>
            </a:r>
          </a:p>
          <a:p>
            <a:pPr marL="0" indent="0" algn="just">
              <a:buFont typeface="Arial" panose="020B0604020202020204" pitchFamily="34" charset="0"/>
              <a:buNone/>
              <a:defRPr/>
            </a:pPr>
            <a:r>
              <a:rPr lang="es-AR" sz="2800" dirty="0">
                <a:solidFill>
                  <a:schemeClr val="accent1"/>
                </a:solidFill>
              </a:rPr>
              <a:t>Necesidad o deseo de mantenerse en contacto con compañeros.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38263" y="1258888"/>
            <a:ext cx="6467475" cy="75088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US" dirty="0">
                <a:solidFill>
                  <a:schemeClr val="accent1"/>
                </a:solidFill>
                <a:latin typeface="Franklin Gothic Book" panose="020B0503020102020204" pitchFamily="34" charset="0"/>
              </a:rPr>
              <a:t>DISOCIACI</a:t>
            </a:r>
            <a:r>
              <a:rPr lang="es-AR" dirty="0">
                <a:solidFill>
                  <a:schemeClr val="accent1"/>
                </a:solidFill>
                <a:latin typeface="Franklin Gothic Book" panose="020B0503020102020204" pitchFamily="34" charset="0"/>
              </a:rPr>
              <a:t>ÓN OPERATIVA</a:t>
            </a:r>
            <a:endParaRPr lang="en-US" dirty="0">
              <a:solidFill>
                <a:schemeClr val="accent1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4495800"/>
            <a:ext cx="5183188" cy="1103313"/>
          </a:xfrm>
          <a:solidFill>
            <a:schemeClr val="bg1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Autofit/>
          </a:bodyPr>
          <a:lstStyle/>
          <a:p>
            <a:pPr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r>
              <a:rPr lang="es-AR" sz="4000" b="1" i="1" dirty="0">
                <a:solidFill>
                  <a:schemeClr val="accent1"/>
                </a:solidFill>
                <a:latin typeface="Franklin Gothic Book" panose="020B0503020102020204" pitchFamily="34" charset="0"/>
              </a:rPr>
              <a:t>“Un arma de doble filo”</a:t>
            </a:r>
            <a:endParaRPr lang="en-US" sz="4000" b="1" i="1" dirty="0">
              <a:solidFill>
                <a:schemeClr val="accent1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4" name="Flecha abajo 1"/>
          <p:cNvSpPr/>
          <p:nvPr/>
        </p:nvSpPr>
        <p:spPr>
          <a:xfrm>
            <a:off x="3854450" y="2282825"/>
            <a:ext cx="1435100" cy="538163"/>
          </a:xfrm>
          <a:prstGeom prst="downArrow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 dirty="0">
              <a:solidFill>
                <a:srgbClr val="FF0000"/>
              </a:solidFill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1575926" y="3119649"/>
            <a:ext cx="5992154" cy="807913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lIns="68580" tIns="34290" rIns="68580" bIns="3429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>
              <a:defRPr/>
            </a:pPr>
            <a:r>
              <a:rPr lang="es-ES" sz="2400" b="1" dirty="0">
                <a:ln/>
                <a:solidFill>
                  <a:schemeClr val="accent1"/>
                </a:solidFill>
              </a:rPr>
              <a:t>REACCIÓN ESPERABLE DE DEFENSA EN </a:t>
            </a:r>
          </a:p>
          <a:p>
            <a:pPr algn="ctr">
              <a:defRPr/>
            </a:pPr>
            <a:r>
              <a:rPr lang="es-ES" sz="2400" b="1" dirty="0">
                <a:ln/>
                <a:solidFill>
                  <a:schemeClr val="accent1"/>
                </a:solidFill>
              </a:rPr>
              <a:t>INTEGRANTES DE EQUIPOS DE INTERVENCIÓN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395536" y="128588"/>
            <a:ext cx="8243888" cy="831850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s-AR" sz="24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Usaran una defensa específica para lidiar con personas en situaciones de sufrimiento extremo, la llamada: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0 Rectángulo"/>
          <p:cNvSpPr>
            <a:spLocks noChangeArrowheads="1"/>
          </p:cNvSpPr>
          <p:nvPr/>
        </p:nvSpPr>
        <p:spPr bwMode="auto">
          <a:xfrm>
            <a:off x="971600" y="2047875"/>
            <a:ext cx="7488832" cy="2611228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lnSpc>
                <a:spcPct val="93000"/>
              </a:lnSpc>
              <a:buClr>
                <a:srgbClr val="000000"/>
              </a:buClr>
              <a:buSzPct val="100000"/>
              <a:defRPr/>
            </a:pPr>
            <a:r>
              <a:rPr lang="es-AR" altLang="es-AR" sz="4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Tahoma" pitchFamily="34" charset="0"/>
                <a:cs typeface="Calibri" pitchFamily="34" charset="0"/>
              </a:rPr>
              <a:t>Indicadores comunes de malestar o disfunción en lo individual, en el equipo</a:t>
            </a:r>
            <a:br>
              <a:rPr lang="es-AR" altLang="es-AR" sz="4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Tahoma" pitchFamily="34" charset="0"/>
                <a:cs typeface="Calibri" pitchFamily="34" charset="0"/>
              </a:rPr>
            </a:br>
            <a:r>
              <a:rPr lang="es-AR" altLang="es-AR" sz="4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Tahoma" pitchFamily="34" charset="0"/>
                <a:cs typeface="Calibri" pitchFamily="34" charset="0"/>
              </a:rPr>
              <a:t>y en la familia</a:t>
            </a:r>
            <a:endParaRPr lang="es-ES_tradnl" altLang="es-AR" sz="4400" b="1" dirty="0">
              <a:solidFill>
                <a:schemeClr val="tx2">
                  <a:lumMod val="60000"/>
                  <a:lumOff val="40000"/>
                </a:schemeClr>
              </a:solidFill>
              <a:latin typeface="+mj-lt"/>
              <a:ea typeface="Tahoma" pitchFamily="34" charset="0"/>
              <a:cs typeface="Calibri" pitchFamily="34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568029" y="476249"/>
            <a:ext cx="7912743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s-ES" sz="4000" b="1" u="sng" dirty="0">
                <a:ln w="0"/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recomienda estar atentos a: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08088" y="581025"/>
            <a:ext cx="7350125" cy="549275"/>
          </a:xfrm>
        </p:spPr>
        <p:txBody>
          <a:bodyPr/>
          <a:lstStyle/>
          <a:p>
            <a:pPr algn="r">
              <a:defRPr/>
            </a:pPr>
            <a:r>
              <a:rPr lang="es-AR" dirty="0">
                <a:solidFill>
                  <a:schemeClr val="tx2">
                    <a:lumMod val="60000"/>
                    <a:lumOff val="40000"/>
                  </a:schemeClr>
                </a:solidFill>
              </a:rPr>
              <a:t>En el individuo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71600" y="1340768"/>
            <a:ext cx="7529513" cy="424847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es-AR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Tendencia a la hiperactividad e </a:t>
            </a:r>
            <a:r>
              <a:rPr lang="es-AR" sz="28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hiperalerta</a:t>
            </a:r>
            <a:r>
              <a:rPr lang="es-AR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s-AR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Identificación con la experiencia traumática del otro.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s-AR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Sensación de frustración combinado con un deseo de controlar o solucionar todo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s-AR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Aislamiento y/o problemas en la comunicación.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s-AR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Dificultades en la adaptación familiar y social.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s-AR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Trastornos psicosomáticos.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s-AR" sz="2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0 Rectángulo"/>
          <p:cNvSpPr>
            <a:spLocks noChangeArrowheads="1"/>
          </p:cNvSpPr>
          <p:nvPr/>
        </p:nvSpPr>
        <p:spPr bwMode="auto">
          <a:xfrm>
            <a:off x="1043608" y="1412776"/>
            <a:ext cx="7600950" cy="3813544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lnSpc>
                <a:spcPct val="93000"/>
              </a:lnSpc>
              <a:buClr>
                <a:srgbClr val="000000"/>
              </a:buClr>
              <a:buSzPct val="100000"/>
              <a:defRPr/>
            </a:pPr>
            <a:endParaRPr lang="es-AR" altLang="es-AR" sz="3600" b="1" dirty="0">
              <a:solidFill>
                <a:schemeClr val="tx2">
                  <a:lumMod val="60000"/>
                  <a:lumOff val="40000"/>
                </a:schemeClr>
              </a:solidFill>
              <a:latin typeface="+mj-lt"/>
              <a:ea typeface="Tahoma" pitchFamily="34" charset="0"/>
              <a:cs typeface="Calibri" pitchFamily="34" charset="0"/>
            </a:endParaRPr>
          </a:p>
          <a:p>
            <a:pPr marL="342892" indent="-342892">
              <a:lnSpc>
                <a:spcPct val="93000"/>
              </a:lnSpc>
              <a:buClr>
                <a:srgbClr val="000000"/>
              </a:buClr>
              <a:buSzPct val="100000"/>
              <a:buFont typeface="Wingdings" panose="05000000000000000000" pitchFamily="2" charset="2"/>
              <a:buChar char="q"/>
              <a:defRPr/>
            </a:pPr>
            <a:r>
              <a:rPr lang="es-AR" altLang="es-AR" sz="2800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Tahoma" pitchFamily="34" charset="0"/>
                <a:cs typeface="Calibri" pitchFamily="34" charset="0"/>
              </a:rPr>
              <a:t> Problemas en las dinámicas internas (comunicación, solución de problemas, toma de decisiones, conflictos interpersonales, etc.).</a:t>
            </a:r>
          </a:p>
          <a:p>
            <a:pPr>
              <a:lnSpc>
                <a:spcPct val="93000"/>
              </a:lnSpc>
              <a:buClr>
                <a:srgbClr val="000000"/>
              </a:buClr>
              <a:buSzPct val="100000"/>
              <a:defRPr/>
            </a:pPr>
            <a:endParaRPr lang="es-AR" altLang="es-AR" sz="2800" dirty="0">
              <a:solidFill>
                <a:schemeClr val="tx2">
                  <a:lumMod val="60000"/>
                  <a:lumOff val="40000"/>
                </a:schemeClr>
              </a:solidFill>
              <a:latin typeface="+mj-lt"/>
              <a:ea typeface="Tahoma" pitchFamily="34" charset="0"/>
              <a:cs typeface="Calibri" pitchFamily="34" charset="0"/>
            </a:endParaRPr>
          </a:p>
          <a:p>
            <a:pPr marL="342892" indent="-342892">
              <a:lnSpc>
                <a:spcPct val="93000"/>
              </a:lnSpc>
              <a:buClr>
                <a:srgbClr val="000000"/>
              </a:buClr>
              <a:buSzPct val="100000"/>
              <a:buFont typeface="Wingdings" panose="05000000000000000000" pitchFamily="2" charset="2"/>
              <a:buChar char="q"/>
              <a:defRPr/>
            </a:pPr>
            <a:r>
              <a:rPr lang="es-AR" altLang="es-AR" sz="2800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Tahoma" pitchFamily="34" charset="0"/>
                <a:cs typeface="Calibri" pitchFamily="34" charset="0"/>
              </a:rPr>
              <a:t>Alianzas y relaciones de dependencia. Formación de subgrupos por alianzas contradictorias, patrones de descalificación y subvaloración de los roles y funciones de los otros.</a:t>
            </a:r>
            <a:endParaRPr lang="es-ES_tradnl" altLang="es-AR" sz="2800" dirty="0">
              <a:solidFill>
                <a:schemeClr val="tx2">
                  <a:lumMod val="60000"/>
                  <a:lumOff val="40000"/>
                </a:schemeClr>
              </a:solidFill>
              <a:latin typeface="+mj-lt"/>
              <a:ea typeface="Tahoma" pitchFamily="34" charset="0"/>
              <a:cs typeface="Calibri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05338" y="404813"/>
            <a:ext cx="3722687" cy="474662"/>
          </a:xfrm>
          <a:solidFill>
            <a:schemeClr val="bg1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r">
              <a:defRPr/>
            </a:pPr>
            <a:r>
              <a:rPr lang="es-AR" altLang="es-AR" b="1" dirty="0">
                <a:solidFill>
                  <a:schemeClr val="tx2">
                    <a:lumMod val="60000"/>
                    <a:lumOff val="40000"/>
                  </a:schemeClr>
                </a:solidFill>
                <a:ea typeface="Tahoma" pitchFamily="34" charset="0"/>
                <a:cs typeface="Calibri" pitchFamily="34" charset="0"/>
              </a:rPr>
              <a:t>En el equipo</a:t>
            </a:r>
            <a:endParaRPr lang="es-AR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0 Rectángulo"/>
          <p:cNvSpPr>
            <a:spLocks noChangeArrowheads="1"/>
          </p:cNvSpPr>
          <p:nvPr/>
        </p:nvSpPr>
        <p:spPr bwMode="auto">
          <a:xfrm>
            <a:off x="5867400" y="188913"/>
            <a:ext cx="2989263" cy="950912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r">
              <a:lnSpc>
                <a:spcPct val="93000"/>
              </a:lnSpc>
              <a:buClr>
                <a:srgbClr val="000000"/>
              </a:buClr>
              <a:buSzPct val="100000"/>
              <a:defRPr/>
            </a:pPr>
            <a:br>
              <a:rPr lang="es-AR" altLang="es-AR" sz="3000" b="1" dirty="0">
                <a:solidFill>
                  <a:schemeClr val="bg1"/>
                </a:solidFill>
                <a:latin typeface="+mj-lt"/>
                <a:ea typeface="Tahoma" pitchFamily="34" charset="0"/>
                <a:cs typeface="Calibri" pitchFamily="34" charset="0"/>
              </a:rPr>
            </a:br>
            <a:r>
              <a:rPr lang="es-AR" altLang="es-AR" sz="3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Tahoma" pitchFamily="34" charset="0"/>
                <a:cs typeface="Calibri" pitchFamily="34" charset="0"/>
              </a:rPr>
              <a:t>En la familia</a:t>
            </a:r>
            <a:endParaRPr lang="es-ES_tradnl" altLang="es-AR" sz="3000" b="1" dirty="0">
              <a:solidFill>
                <a:schemeClr val="tx2">
                  <a:lumMod val="60000"/>
                  <a:lumOff val="40000"/>
                </a:schemeClr>
              </a:solidFill>
              <a:latin typeface="+mj-lt"/>
              <a:ea typeface="Tahoma" pitchFamily="34" charset="0"/>
              <a:cs typeface="Calibri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39552" y="1340768"/>
            <a:ext cx="7813675" cy="403244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  <a:defRPr/>
            </a:pPr>
            <a:endParaRPr lang="es-AR" sz="24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s-AR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Dificultades y/o tendencia a abandonar relaciones con miembros de la familia.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s-AR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Dificultades en la comunicación.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s-AR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Alteración de la dinámica familiar.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s-AR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Tendencia a la desintegración familiar.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s-AR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Temor y angustia de la familia con respecto a la vida y las condiciones de inseguridad que exige el trabajo en salud.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s-AR" sz="2400" b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0 Rectángulo"/>
          <p:cNvSpPr>
            <a:spLocks noChangeArrowheads="1"/>
          </p:cNvSpPr>
          <p:nvPr/>
        </p:nvSpPr>
        <p:spPr bwMode="auto">
          <a:xfrm>
            <a:off x="6300788" y="557213"/>
            <a:ext cx="2579687" cy="522287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r">
              <a:lnSpc>
                <a:spcPct val="93000"/>
              </a:lnSpc>
              <a:buClr>
                <a:srgbClr val="000000"/>
              </a:buClr>
              <a:buSzPct val="100000"/>
              <a:defRPr/>
            </a:pPr>
            <a:r>
              <a:rPr lang="es-AR" altLang="es-AR" sz="3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Tahoma" pitchFamily="34" charset="0"/>
                <a:cs typeface="Calibri" pitchFamily="34" charset="0"/>
              </a:rPr>
              <a:t>En la familia</a:t>
            </a:r>
            <a:endParaRPr lang="es-ES_tradnl" altLang="es-AR" sz="3000" b="1" dirty="0">
              <a:solidFill>
                <a:schemeClr val="tx2">
                  <a:lumMod val="60000"/>
                  <a:lumOff val="40000"/>
                </a:schemeClr>
              </a:solidFill>
              <a:latin typeface="+mj-lt"/>
              <a:ea typeface="Tahoma" pitchFamily="34" charset="0"/>
              <a:cs typeface="Calibri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99592" y="1556792"/>
            <a:ext cx="7669410" cy="280831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es-AR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Tendencia a subvalorar las dificultades de la familia respecto a las víctimas de la emergencia y el rol laboral.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s-AR" sz="2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s-AR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Baja tolerancia.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Título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7848872" cy="685800"/>
          </a:xfrm>
        </p:spPr>
        <p:txBody>
          <a:bodyPr/>
          <a:lstStyle/>
          <a:p>
            <a:pPr algn="l"/>
            <a:br>
              <a:rPr lang="es-AR" sz="3200" b="1" dirty="0">
                <a:solidFill>
                  <a:schemeClr val="accent1"/>
                </a:solidFill>
              </a:rPr>
            </a:br>
            <a:br>
              <a:rPr lang="es-AR" sz="3200" b="1" dirty="0">
                <a:solidFill>
                  <a:schemeClr val="accent1"/>
                </a:solidFill>
              </a:rPr>
            </a:br>
            <a:r>
              <a:rPr lang="es-AR" sz="3200" b="1" dirty="0">
                <a:solidFill>
                  <a:schemeClr val="accent1"/>
                </a:solidFill>
              </a:rPr>
              <a:t>M</a:t>
            </a:r>
            <a:r>
              <a:rPr lang="es-AR" sz="2400" b="1" dirty="0">
                <a:solidFill>
                  <a:schemeClr val="accent1"/>
                </a:solidFill>
              </a:rPr>
              <a:t>ENSAJES PARA LÍDERES O COORDINADORES DE EQUIPO</a:t>
            </a:r>
            <a:r>
              <a:rPr lang="es-AR" sz="3200" b="1" dirty="0">
                <a:solidFill>
                  <a:schemeClr val="accent1"/>
                </a:solidFill>
              </a:rPr>
              <a:t>: </a:t>
            </a:r>
            <a:br>
              <a:rPr lang="es-AR" dirty="0"/>
            </a:b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1" y="1340768"/>
            <a:ext cx="8147248" cy="3888432"/>
          </a:xfrm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es-AR" sz="2800" dirty="0">
                <a:solidFill>
                  <a:schemeClr val="accent1"/>
                </a:solidFill>
              </a:rPr>
              <a:t>Si usted es líder o coordinador de un equipo, 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s-AR" sz="2800" dirty="0">
                <a:solidFill>
                  <a:schemeClr val="accent1"/>
                </a:solidFill>
              </a:rPr>
              <a:t>Es importante proteger al personal del estrés crónico y un mal estado de salud mental durante esta respuesta.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s-AR" sz="2800" dirty="0">
                <a:solidFill>
                  <a:schemeClr val="accent1"/>
                </a:solidFill>
              </a:rPr>
              <a:t>De esta manera 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s-AR" sz="2800" dirty="0">
                <a:solidFill>
                  <a:schemeClr val="accent1"/>
                </a:solidFill>
              </a:rPr>
              <a:t>tendrán una mayor capacidad a la hora de cumplir con sus funciones, en este caso con trabajadores/as de la salud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s-AR" dirty="0"/>
          </a:p>
        </p:txBody>
      </p:sp>
      <p:pic>
        <p:nvPicPr>
          <p:cNvPr id="76804" name="Imagen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1050" y="5049838"/>
            <a:ext cx="154305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pPr algn="l">
              <a:defRPr/>
            </a:pPr>
            <a:r>
              <a:rPr lang="es-AR" sz="3200" b="1" dirty="0">
                <a:solidFill>
                  <a:schemeClr val="accent1"/>
                </a:solidFill>
              </a:rPr>
              <a:t>Los trabajadores de la salud mental debemos considerar a la hora de intervenir con los equipos de respuesta que:</a:t>
            </a:r>
          </a:p>
        </p:txBody>
      </p:sp>
      <p:sp>
        <p:nvSpPr>
          <p:cNvPr id="77827" name="Marcador de contenido 4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033043"/>
          </a:xfrm>
        </p:spPr>
        <p:txBody>
          <a:bodyPr/>
          <a:lstStyle/>
          <a:p>
            <a:r>
              <a:rPr lang="es-AR" sz="2400" dirty="0">
                <a:solidFill>
                  <a:schemeClr val="accent1"/>
                </a:solidFill>
              </a:rPr>
              <a:t>Nuestros compañeros/as de trabajo estarán bajo los efectos del </a:t>
            </a:r>
            <a:r>
              <a:rPr lang="es-AR" sz="2400" dirty="0" err="1">
                <a:solidFill>
                  <a:schemeClr val="accent1"/>
                </a:solidFill>
              </a:rPr>
              <a:t>hiperalerta</a:t>
            </a:r>
            <a:r>
              <a:rPr lang="es-AR" sz="2400" dirty="0">
                <a:solidFill>
                  <a:schemeClr val="accent1"/>
                </a:solidFill>
              </a:rPr>
              <a:t>, y las reacciones esperables ya mencionadas.</a:t>
            </a:r>
          </a:p>
          <a:p>
            <a:r>
              <a:rPr lang="es-AR" sz="2400" dirty="0">
                <a:solidFill>
                  <a:schemeClr val="accent1"/>
                </a:solidFill>
              </a:rPr>
              <a:t>Por lo tanto, las estrategias convencionales no son las indicadas de primera elección</a:t>
            </a:r>
          </a:p>
          <a:p>
            <a:r>
              <a:rPr lang="es-AR" sz="2400" dirty="0">
                <a:solidFill>
                  <a:schemeClr val="accent1"/>
                </a:solidFill>
              </a:rPr>
              <a:t>Se encontrarán con equipos irritados, con facilidad al enojo, la impotencia, el cansancio, la ansiedad, la frustración, con un aumento de la atención involuntaria y la consecuente disminución de la voluntaria, con poco tiempo de escucha.</a:t>
            </a:r>
          </a:p>
          <a:p>
            <a:r>
              <a:rPr lang="es-AR" sz="2400" dirty="0">
                <a:solidFill>
                  <a:schemeClr val="accent1"/>
                </a:solidFill>
              </a:rPr>
              <a:t>Necesitan recuperarse rápidamente para volver al frente de intervención.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>
                <a:solidFill>
                  <a:schemeClr val="accent1"/>
                </a:solidFill>
              </a:rPr>
              <a:t>¿Cómo cuidarlos y cuidarnos?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060825"/>
          </a:xfrm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es-AR" sz="2400" dirty="0">
                <a:solidFill>
                  <a:schemeClr val="accent1"/>
                </a:solidFill>
              </a:rPr>
              <a:t>Además de brindarles recomendaciones básicas como: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s-ES" sz="2400" dirty="0">
                <a:solidFill>
                  <a:schemeClr val="accent1"/>
                </a:solidFill>
              </a:rPr>
              <a:t>Garanticen el descanso, alimentación, realizar actividades físicas (las hormonas del estrés se metabolizan con la actividad física)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s-ES" sz="2400" dirty="0">
                <a:solidFill>
                  <a:schemeClr val="accent1"/>
                </a:solidFill>
              </a:rPr>
              <a:t>Mantener  contacto con familiares y amigos aunque sea por vías virtuales. (recuerden que sus familiares estarán preocupados por ellos!!)</a:t>
            </a:r>
            <a:endParaRPr lang="es-AR" sz="2400" dirty="0">
              <a:solidFill>
                <a:schemeClr val="accent1"/>
              </a:solidFill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s-ES" sz="2400" dirty="0">
                <a:solidFill>
                  <a:schemeClr val="accent1"/>
                </a:solidFill>
              </a:rPr>
              <a:t>Eviten calmar el </a:t>
            </a:r>
            <a:r>
              <a:rPr lang="es-ES" sz="2400" dirty="0" err="1">
                <a:solidFill>
                  <a:schemeClr val="accent1"/>
                </a:solidFill>
              </a:rPr>
              <a:t>hiperalerta</a:t>
            </a:r>
            <a:r>
              <a:rPr lang="es-ES" sz="2400" dirty="0">
                <a:solidFill>
                  <a:schemeClr val="accent1"/>
                </a:solidFill>
              </a:rPr>
              <a:t> y la ansiedad con  el tabaco, el alcohol u otras drogas. A largo plazo, estos pueden empeorar el bienestar mental y físico y promover conductas adictivas.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s-ES" sz="2400" dirty="0">
              <a:solidFill>
                <a:schemeClr val="accent1"/>
              </a:solidFill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endParaRPr lang="es-A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31540" y="1988840"/>
            <a:ext cx="8280920" cy="2522308"/>
          </a:xfrm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anchor="ctr">
            <a:noAutofit/>
          </a:bodyPr>
          <a:lstStyle/>
          <a:p>
            <a:pPr>
              <a:defRPr/>
            </a:pPr>
            <a:r>
              <a:rPr lang="es-ES" b="0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1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uFill>
                  <a:solidFill>
                    <a:schemeClr val="accent1">
                      <a:lumMod val="60000"/>
                      <a:lumOff val="40000"/>
                    </a:schemeClr>
                  </a:solidFill>
                </a:uFill>
                <a:cs typeface="Aharoni" panose="02010803020104030203" pitchFamily="2" charset="-79"/>
              </a:rPr>
              <a:t>Protección de la salud mental de los INTEGRANTES DE equipos DE PRIMERA LÍNEA  de intervención</a:t>
            </a:r>
            <a:endParaRPr lang="es-AR" b="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Título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785225" cy="1143000"/>
          </a:xfrm>
        </p:spPr>
        <p:txBody>
          <a:bodyPr/>
          <a:lstStyle/>
          <a:p>
            <a:pPr algn="l"/>
            <a:br>
              <a:rPr lang="es-ES" sz="2800" b="1" dirty="0">
                <a:solidFill>
                  <a:schemeClr val="accent1"/>
                </a:solidFill>
              </a:rPr>
            </a:br>
            <a:br>
              <a:rPr lang="es-ES" sz="2800" b="1" dirty="0">
                <a:solidFill>
                  <a:schemeClr val="accent1"/>
                </a:solidFill>
              </a:rPr>
            </a:br>
            <a:r>
              <a:rPr lang="es-ES" sz="2800" b="1" dirty="0">
                <a:solidFill>
                  <a:schemeClr val="accent1"/>
                </a:solidFill>
              </a:rPr>
              <a:t>Lo que hará a la diferencia de su presencia como especialista en salud mental es:</a:t>
            </a:r>
            <a:br>
              <a:rPr lang="es-AR" b="1" dirty="0">
                <a:solidFill>
                  <a:schemeClr val="accent1"/>
                </a:solidFill>
              </a:rPr>
            </a:br>
            <a:endParaRPr lang="es-AR" b="1" dirty="0"/>
          </a:p>
        </p:txBody>
      </p:sp>
      <p:sp>
        <p:nvSpPr>
          <p:cNvPr id="79875" name="Marcador de conteni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21188"/>
          </a:xfrm>
        </p:spPr>
        <p:txBody>
          <a:bodyPr/>
          <a:lstStyle/>
          <a:p>
            <a:r>
              <a:rPr lang="es-AR" sz="2400" dirty="0">
                <a:solidFill>
                  <a:schemeClr val="accent1"/>
                </a:solidFill>
              </a:rPr>
              <a:t>Recordarles que están en </a:t>
            </a:r>
            <a:r>
              <a:rPr lang="es-AR" sz="2400" dirty="0" err="1">
                <a:solidFill>
                  <a:schemeClr val="accent1"/>
                </a:solidFill>
              </a:rPr>
              <a:t>hiperalerta</a:t>
            </a:r>
            <a:r>
              <a:rPr lang="es-AR" sz="2400" dirty="0">
                <a:solidFill>
                  <a:schemeClr val="accent1"/>
                </a:solidFill>
              </a:rPr>
              <a:t>, y que mucho de lo que les sucede, y sucede </a:t>
            </a:r>
            <a:r>
              <a:rPr lang="es-AR" sz="2400" dirty="0" err="1">
                <a:solidFill>
                  <a:schemeClr val="accent1"/>
                </a:solidFill>
              </a:rPr>
              <a:t>intra</a:t>
            </a:r>
            <a:r>
              <a:rPr lang="es-AR" sz="2400" dirty="0">
                <a:solidFill>
                  <a:schemeClr val="accent1"/>
                </a:solidFill>
              </a:rPr>
              <a:t>-equipo, individualmente y en el ámbito familiar, es producto de las reacciones esperables al estrés.</a:t>
            </a:r>
          </a:p>
          <a:p>
            <a:r>
              <a:rPr lang="es-AR" sz="2400" dirty="0">
                <a:solidFill>
                  <a:schemeClr val="accent1"/>
                </a:solidFill>
              </a:rPr>
              <a:t>No desestimen este recurso, porque se generan situaciones intensas dentro de los equipos y cuando toman conciencia de las razones, y se les aporta recomendaciones para lidiar con la respuesta del estrés se desactivan rápidamente.</a:t>
            </a:r>
          </a:p>
          <a:p>
            <a:r>
              <a:rPr lang="es-AR" sz="2400" dirty="0">
                <a:solidFill>
                  <a:schemeClr val="accent1"/>
                </a:solidFill>
              </a:rPr>
              <a:t>Puede usar técnicas de desactivación emocional, siempre y cuando esté entrenado para hacerlas, de lo contrario pueden generar más daño que alivio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335088" y="765175"/>
            <a:ext cx="6477000" cy="719138"/>
          </a:xfrm>
        </p:spPr>
        <p:txBody>
          <a:bodyPr/>
          <a:lstStyle/>
          <a:p>
            <a:pPr>
              <a:defRPr/>
            </a:pPr>
            <a:r>
              <a:rPr lang="es-AR" dirty="0">
                <a:solidFill>
                  <a:schemeClr val="accent1"/>
                </a:solidFill>
              </a:rPr>
              <a:t>Aprendamos de lo vivido</a:t>
            </a:r>
          </a:p>
        </p:txBody>
      </p:sp>
      <p:sp>
        <p:nvSpPr>
          <p:cNvPr id="80899" name="Rectángulo 1"/>
          <p:cNvSpPr>
            <a:spLocks noChangeArrowheads="1"/>
          </p:cNvSpPr>
          <p:nvPr/>
        </p:nvSpPr>
        <p:spPr bwMode="auto">
          <a:xfrm>
            <a:off x="358775" y="2276475"/>
            <a:ext cx="8426450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s-ES" sz="2800" b="1">
                <a:solidFill>
                  <a:schemeClr val="accent1"/>
                </a:solidFill>
                <a:cs typeface="Times New Roman" pitchFamily="18" charset="0"/>
              </a:rPr>
              <a:t>PROTECCIÓN DE LA SALUD MENTAL DURANTE EPIDEMIA DE INFLUENZA A H1N1 (2009):</a:t>
            </a:r>
          </a:p>
          <a:p>
            <a:r>
              <a:rPr lang="es-ES" sz="2800" b="1">
                <a:solidFill>
                  <a:schemeClr val="accent1"/>
                </a:solidFill>
                <a:cs typeface="Times New Roman" pitchFamily="18" charset="0"/>
              </a:rPr>
              <a:t> “UNA EXPERIENCIA DE INTERVENCIÓN SMAPS EN  ARGENTINA” </a:t>
            </a:r>
            <a:endParaRPr lang="es-ES" sz="280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1"/>
          <p:cNvSpPr>
            <a:spLocks noChangeArrowheads="1"/>
          </p:cNvSpPr>
          <p:nvPr/>
        </p:nvSpPr>
        <p:spPr bwMode="auto">
          <a:xfrm>
            <a:off x="292100" y="304800"/>
            <a:ext cx="402272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es-ES" b="1">
                <a:solidFill>
                  <a:srgbClr val="002060"/>
                </a:solidFill>
                <a:cs typeface="Times New Roman" pitchFamily="18" charset="0"/>
              </a:rPr>
              <a:t>PROTECCIÓN DE LA SALUD MENTAL DURANTE EPIDEMIA DE INFLUENZA A H1N1 (2009)  UNA EXPERIENCIA ARGENTINA </a:t>
            </a:r>
            <a:endParaRPr lang="es-ES">
              <a:solidFill>
                <a:srgbClr val="002060"/>
              </a:solidFill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1250950" y="1916113"/>
            <a:ext cx="6535738" cy="415925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lvl="1" algn="ctr">
              <a:defRPr/>
            </a:pPr>
            <a:r>
              <a:rPr lang="es-ES" sz="2100" b="1" cap="all" dirty="0" bmk="_Toc248944490">
                <a:solidFill>
                  <a:schemeClr val="accent1"/>
                </a:solidFill>
                <a:ea typeface="Times New Roman" pitchFamily="18" charset="0"/>
                <a:cs typeface="Times New Roman" pitchFamily="18" charset="0"/>
              </a:rPr>
              <a:t>Fase epidémica: </a:t>
            </a:r>
            <a:r>
              <a:rPr lang="es-ES_tradnl" sz="2100" b="1" u="sng" dirty="0">
                <a:solidFill>
                  <a:schemeClr val="accent1"/>
                </a:solidFill>
                <a:ea typeface="Times New Roman" pitchFamily="18" charset="0"/>
              </a:rPr>
              <a:t>Acciones de Salud Mental</a:t>
            </a:r>
            <a:endParaRPr lang="es-ES_tradnl" sz="2100" dirty="0">
              <a:solidFill>
                <a:schemeClr val="accent1"/>
              </a:solidFill>
              <a:ea typeface="Times New Roman" pitchFamily="18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304925" y="2387600"/>
            <a:ext cx="6534150" cy="1200150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spAutoFit/>
          </a:bodyPr>
          <a:lstStyle/>
          <a:p>
            <a:pPr algn="ctr">
              <a:tabLst>
                <a:tab pos="67866" algn="l"/>
              </a:tabLst>
              <a:defRPr/>
            </a:pPr>
            <a:endParaRPr lang="es-ES_tradnl" b="1" dirty="0">
              <a:solidFill>
                <a:schemeClr val="accent1"/>
              </a:solidFill>
              <a:latin typeface="Arial" panose="020B0604020202020204" pitchFamily="34" charset="0"/>
              <a:ea typeface="Times New Roman" pitchFamily="18" charset="0"/>
              <a:cs typeface="Arial" panose="020B0604020202020204" pitchFamily="34" charset="0"/>
            </a:endParaRPr>
          </a:p>
          <a:p>
            <a:pPr algn="ctr">
              <a:tabLst>
                <a:tab pos="67866" algn="l"/>
              </a:tabLst>
              <a:defRPr/>
            </a:pPr>
            <a:r>
              <a:rPr lang="es-ES_tradnl" b="1" dirty="0">
                <a:solidFill>
                  <a:schemeClr val="accent1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Dispositivo de Protección de salud mental: acciones con pacientes, familiares y personal de salud en hospitales de referencia nacional de alta complejidad.</a:t>
            </a:r>
            <a:endParaRPr lang="es-ES_tradnl" dirty="0">
              <a:solidFill>
                <a:schemeClr val="accent1"/>
              </a:solidFill>
              <a:latin typeface="Arial" panose="020B0604020202020204" pitchFamily="34" charset="0"/>
              <a:ea typeface="Times New Roman" pitchFamily="18" charset="0"/>
              <a:cs typeface="Arial" panose="020B0604020202020204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143000" y="3698875"/>
            <a:ext cx="7173913" cy="1708150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spAutoFit/>
          </a:bodyPr>
          <a:lstStyle/>
          <a:p>
            <a:pPr>
              <a:tabLst>
                <a:tab pos="67866" algn="l"/>
              </a:tabLst>
              <a:defRPr/>
            </a:pPr>
            <a:r>
              <a:rPr lang="es-AR" sz="15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Ejes de Intervención</a:t>
            </a:r>
            <a:endParaRPr lang="es-ES_tradnl" b="1" dirty="0">
              <a:solidFill>
                <a:schemeClr val="accent1"/>
              </a:solidFill>
              <a:latin typeface="Arial" panose="020B0604020202020204" pitchFamily="34" charset="0"/>
              <a:ea typeface="Times New Roman" pitchFamily="18" charset="0"/>
              <a:cs typeface="Arial" panose="020B0604020202020204" pitchFamily="34" charset="0"/>
            </a:endParaRPr>
          </a:p>
          <a:p>
            <a:pPr>
              <a:buFontTx/>
              <a:buBlip>
                <a:blip r:embed="rId2"/>
              </a:buBlip>
              <a:tabLst>
                <a:tab pos="67866" algn="l"/>
              </a:tabLst>
              <a:defRPr/>
            </a:pPr>
            <a:r>
              <a:rPr lang="es-ES_tradnl" b="1" dirty="0">
                <a:solidFill>
                  <a:schemeClr val="accent1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Primera ayuda psicológica por personal no especializado (familias en duelo o con pacientes internados)</a:t>
            </a:r>
            <a:endParaRPr lang="es-AR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Blip>
                <a:blip r:embed="rId2"/>
              </a:buBlip>
              <a:tabLst>
                <a:tab pos="67866" algn="l"/>
              </a:tabLst>
              <a:defRPr/>
            </a:pPr>
            <a:r>
              <a:rPr lang="es-ES_tradnl" b="1" dirty="0">
                <a:solidFill>
                  <a:schemeClr val="accent1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Servicios especializados en la atención de la pandemia: “patrullas” en lugares pre seleccionados del hospital, para disminuir niveles de conflictividad.</a:t>
            </a:r>
            <a:endParaRPr lang="es-AR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926" name="CuadroTexto 1"/>
          <p:cNvSpPr txBox="1">
            <a:spLocks noChangeArrowheads="1"/>
          </p:cNvSpPr>
          <p:nvPr/>
        </p:nvSpPr>
        <p:spPr bwMode="auto">
          <a:xfrm>
            <a:off x="2227263" y="1412875"/>
            <a:ext cx="2162175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s-AR" sz="1400" b="1" i="1">
                <a:solidFill>
                  <a:schemeClr val="accent1"/>
                </a:solidFill>
              </a:rPr>
              <a:t>DRA. Bentolila y col</a:t>
            </a:r>
            <a:r>
              <a:rPr lang="es-AR" sz="1400">
                <a:solidFill>
                  <a:schemeClr val="accent1"/>
                </a:solidFill>
              </a:rPr>
              <a:t>.</a:t>
            </a:r>
          </a:p>
        </p:txBody>
      </p:sp>
      <p:pic>
        <p:nvPicPr>
          <p:cNvPr id="81927" name="9 Imagen" descr="OPS%20OM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6538" y="5180013"/>
            <a:ext cx="1027112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1"/>
          <p:cNvSpPr>
            <a:spLocks noChangeArrowheads="1"/>
          </p:cNvSpPr>
          <p:nvPr/>
        </p:nvSpPr>
        <p:spPr bwMode="auto">
          <a:xfrm>
            <a:off x="539750" y="741363"/>
            <a:ext cx="6300788" cy="923925"/>
          </a:xfrm>
          <a:prstGeom prst="rect">
            <a:avLst/>
          </a:prstGeom>
          <a:noFill/>
          <a:ln w="9525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r>
              <a:rPr lang="es-ES" b="1" dirty="0">
                <a:solidFill>
                  <a:srgbClr val="00206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PROTECCIÓN DE LA SALUD MENTAL DURANTE EPIDEMIA DE INFLUENZA A H1N1 (2009)</a:t>
            </a:r>
          </a:p>
          <a:p>
            <a:pPr>
              <a:defRPr/>
            </a:pPr>
            <a:r>
              <a:rPr lang="es-ES" b="1" dirty="0">
                <a:solidFill>
                  <a:srgbClr val="00206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 UNA EXPERIENCIA ARGENTINA </a:t>
            </a:r>
            <a:endParaRPr lang="es-ES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1143000" y="2143125"/>
            <a:ext cx="6858000" cy="124618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endParaRPr lang="es-ES" sz="1500" b="1" dirty="0">
              <a:solidFill>
                <a:srgbClr val="C00000"/>
              </a:solidFill>
              <a:ea typeface="Times New Roman" pitchFamily="18" charset="0"/>
            </a:endParaRPr>
          </a:p>
          <a:p>
            <a:pPr algn="ctr">
              <a:defRPr/>
            </a:pPr>
            <a:endParaRPr lang="es-ES_tradnl" sz="1500" b="1" dirty="0"/>
          </a:p>
          <a:p>
            <a:pPr algn="ctr">
              <a:defRPr/>
            </a:pPr>
            <a:r>
              <a:rPr lang="es-ES_tradnl" sz="1500" b="1" dirty="0">
                <a:solidFill>
                  <a:schemeClr val="accent1"/>
                </a:solidFill>
              </a:rPr>
              <a:t>Intervención psicosocial con equipos que trabajaron en atención de la epidemia.</a:t>
            </a:r>
          </a:p>
          <a:p>
            <a:pPr algn="ctr">
              <a:defRPr/>
            </a:pPr>
            <a:endParaRPr lang="es-AR" sz="1500" dirty="0">
              <a:solidFill>
                <a:schemeClr val="accent1"/>
              </a:solidFill>
            </a:endParaRPr>
          </a:p>
          <a:p>
            <a:pPr>
              <a:defRPr/>
            </a:pPr>
            <a:endParaRPr lang="es-ES" sz="1500" b="1" dirty="0">
              <a:solidFill>
                <a:srgbClr val="C00000"/>
              </a:solidFill>
              <a:ea typeface="Times New Roman" pitchFamily="18" charset="0"/>
            </a:endParaRPr>
          </a:p>
        </p:txBody>
      </p:sp>
      <p:pic>
        <p:nvPicPr>
          <p:cNvPr id="82948" name="9 Imagen" descr="OPS%20OM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4150" y="5021263"/>
            <a:ext cx="1027113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989" name="6 Imagen" descr="1875412-1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0073" y="2942946"/>
            <a:ext cx="2584187" cy="178219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7 Rectángulo"/>
          <p:cNvSpPr/>
          <p:nvPr/>
        </p:nvSpPr>
        <p:spPr>
          <a:xfrm>
            <a:off x="395288" y="3659188"/>
            <a:ext cx="4968875" cy="1254125"/>
          </a:xfrm>
          <a:prstGeom prst="rect">
            <a:avLst/>
          </a:prstGeom>
          <a:solidFill>
            <a:schemeClr val="bg1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s-ES_tradnl" sz="1500" dirty="0">
                <a:solidFill>
                  <a:schemeClr val="accent1"/>
                </a:solidFill>
              </a:rPr>
              <a:t>Desde la premisa</a:t>
            </a:r>
            <a:r>
              <a:rPr lang="es-ES_tradnl" sz="1500" u="sng" dirty="0">
                <a:solidFill>
                  <a:schemeClr val="accent1"/>
                </a:solidFill>
              </a:rPr>
              <a:t>:</a:t>
            </a:r>
            <a:r>
              <a:rPr lang="es-ES_tradnl" sz="1500" b="1" u="sng" dirty="0">
                <a:solidFill>
                  <a:schemeClr val="accent1"/>
                </a:solidFill>
              </a:rPr>
              <a:t> “siempre que sea factible, los equipos implicados en la emergencia deben de pasar por un proceso de atención o acompañamiento psicológico grupal” </a:t>
            </a:r>
            <a:r>
              <a:rPr lang="es-ES_tradnl" sz="1500" dirty="0">
                <a:solidFill>
                  <a:schemeClr val="accent1"/>
                </a:solidFill>
              </a:rPr>
              <a:t>(OPS/OMS- Protección de la Salud Mental en situaciones de epidemias), se definió el perfil de intervención.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1250950" y="1917700"/>
            <a:ext cx="6535738" cy="392113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lvl="1" algn="ctr">
              <a:defRPr/>
            </a:pPr>
            <a:r>
              <a:rPr lang="es-ES" sz="1950" b="1" cap="all" dirty="0" bmk="_Toc248944490">
                <a:solidFill>
                  <a:schemeClr val="accent1"/>
                </a:solidFill>
                <a:ea typeface="Times New Roman" pitchFamily="18" charset="0"/>
                <a:cs typeface="Times New Roman" pitchFamily="18" charset="0"/>
              </a:rPr>
              <a:t>Fase  epidémica: </a:t>
            </a:r>
            <a:r>
              <a:rPr lang="es-ES_tradnl" sz="1950" b="1" u="sng" dirty="0">
                <a:solidFill>
                  <a:schemeClr val="accent1"/>
                </a:solidFill>
                <a:ea typeface="Times New Roman" pitchFamily="18" charset="0"/>
              </a:rPr>
              <a:t>Acciones de Salud Mental</a:t>
            </a:r>
            <a:endParaRPr lang="es-ES_tradnl" sz="1950" dirty="0">
              <a:solidFill>
                <a:schemeClr val="accent1"/>
              </a:solidFill>
              <a:ea typeface="Times New Roman" pitchFamily="18" charset="0"/>
            </a:endParaRPr>
          </a:p>
        </p:txBody>
      </p:sp>
      <p:sp>
        <p:nvSpPr>
          <p:cNvPr id="82952" name="CuadroTexto 9"/>
          <p:cNvSpPr txBox="1">
            <a:spLocks noChangeArrowheads="1"/>
          </p:cNvSpPr>
          <p:nvPr/>
        </p:nvSpPr>
        <p:spPr bwMode="auto">
          <a:xfrm>
            <a:off x="4932363" y="1401763"/>
            <a:ext cx="2162175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s-AR" sz="1400" b="1" i="1">
                <a:solidFill>
                  <a:schemeClr val="accent1"/>
                </a:solidFill>
              </a:rPr>
              <a:t>DRA. Bentolila y col</a:t>
            </a:r>
            <a:r>
              <a:rPr lang="es-AR" sz="1400">
                <a:solidFill>
                  <a:schemeClr val="accent1"/>
                </a:solidFill>
              </a:rPr>
              <a:t>.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allAtOnce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57188"/>
            <a:ext cx="6203032" cy="695548"/>
          </a:xfrm>
          <a:solidFill>
            <a:schemeClr val="bg1"/>
          </a:solidFill>
          <a:ln>
            <a:miter lim="800000"/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AR" sz="2400" dirty="0">
                <a:solidFill>
                  <a:schemeClr val="accent1"/>
                </a:solidFill>
              </a:rPr>
              <a:t>Hospital ….. </a:t>
            </a:r>
            <a:r>
              <a:rPr lang="es-AR" sz="2400" i="1" dirty="0">
                <a:solidFill>
                  <a:schemeClr val="accent1"/>
                </a:solidFill>
              </a:rPr>
              <a:t>Departamento de Enfermería</a:t>
            </a:r>
          </a:p>
        </p:txBody>
      </p:sp>
      <p:sp>
        <p:nvSpPr>
          <p:cNvPr id="2051" name="2 Marcador de contenido"/>
          <p:cNvSpPr>
            <a:spLocks noGrp="1"/>
          </p:cNvSpPr>
          <p:nvPr>
            <p:ph idx="1"/>
          </p:nvPr>
        </p:nvSpPr>
        <p:spPr>
          <a:xfrm>
            <a:off x="457200" y="2452812"/>
            <a:ext cx="8229600" cy="3230091"/>
          </a:xfrm>
          <a:solidFill>
            <a:schemeClr val="bg1"/>
          </a:solidFill>
          <a:ln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just" eaLnBrk="1" hangingPunct="1">
              <a:defRPr/>
            </a:pPr>
            <a:r>
              <a:rPr lang="es-AR" sz="2800" dirty="0">
                <a:solidFill>
                  <a:schemeClr val="accent1"/>
                </a:solidFill>
              </a:rPr>
              <a:t>De las encuestas realizadas a los profesionales enfermeros que se desempeñan en las distintas Unidades del Hospital </a:t>
            </a:r>
            <a:r>
              <a:rPr lang="es-AR" sz="2800" i="1" dirty="0">
                <a:solidFill>
                  <a:schemeClr val="accent1"/>
                </a:solidFill>
              </a:rPr>
              <a:t>“……” </a:t>
            </a:r>
            <a:r>
              <a:rPr lang="es-AR" sz="2800" dirty="0">
                <a:solidFill>
                  <a:schemeClr val="accent1"/>
                </a:solidFill>
              </a:rPr>
              <a:t>para medir el impacto de la epidemia de Gripe A (H1N1) en situaciones potencialmente estresantes se han obtenido los siguientes datos: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3571875" y="1092200"/>
            <a:ext cx="5373688" cy="923330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spAutoFit/>
          </a:bodyPr>
          <a:lstStyle/>
          <a:p>
            <a:pPr algn="r">
              <a:defRPr/>
            </a:pPr>
            <a:r>
              <a:rPr lang="es-AR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Entre otras intervenciones se implementaron técnicas para concientización y manejo del estrés, con encuesta de “reacciones esperables”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2 Subtítulo"/>
          <p:cNvSpPr>
            <a:spLocks noGrp="1"/>
          </p:cNvSpPr>
          <p:nvPr>
            <p:ph type="subTitle" idx="1"/>
          </p:nvPr>
        </p:nvSpPr>
        <p:spPr>
          <a:xfrm>
            <a:off x="642938" y="2000250"/>
            <a:ext cx="7715250" cy="4143375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just" eaLnBrk="1" hangingPunct="1">
              <a:buFont typeface="Arial" charset="0"/>
              <a:buChar char="•"/>
              <a:defRPr/>
            </a:pPr>
            <a:r>
              <a:rPr lang="es-AR" sz="1400" dirty="0">
                <a:solidFill>
                  <a:schemeClr val="tx1"/>
                </a:solidFill>
              </a:rPr>
              <a:t> </a:t>
            </a:r>
            <a:r>
              <a:rPr lang="es-AR" sz="1600" dirty="0">
                <a:solidFill>
                  <a:schemeClr val="tx1"/>
                </a:solidFill>
              </a:rPr>
              <a:t>El </a:t>
            </a:r>
            <a:r>
              <a:rPr lang="es-AR" sz="1600" b="1" i="1" dirty="0">
                <a:solidFill>
                  <a:schemeClr val="tx1"/>
                </a:solidFill>
              </a:rPr>
              <a:t>98,07%</a:t>
            </a:r>
            <a:r>
              <a:rPr lang="es-AR" sz="1600" dirty="0">
                <a:solidFill>
                  <a:schemeClr val="tx1"/>
                </a:solidFill>
              </a:rPr>
              <a:t> de los profesionales enfermeros que trabajan en las distintas unidades del hospital presentó, en el momento agudo de la epidemia (Gripe A H1N1) reacciones tales como </a:t>
            </a:r>
            <a:r>
              <a:rPr lang="es-AR" sz="1600" b="1" i="1" dirty="0">
                <a:solidFill>
                  <a:schemeClr val="tx1"/>
                </a:solidFill>
              </a:rPr>
              <a:t>Cansancio, agotamiento físico y emocional.</a:t>
            </a:r>
          </a:p>
          <a:p>
            <a:pPr algn="just" eaLnBrk="1" hangingPunct="1">
              <a:buFont typeface="Arial" charset="0"/>
              <a:buChar char="•"/>
              <a:defRPr/>
            </a:pPr>
            <a:endParaRPr lang="es-AR" sz="1600" dirty="0">
              <a:solidFill>
                <a:schemeClr val="tx1"/>
              </a:solidFill>
            </a:endParaRPr>
          </a:p>
          <a:p>
            <a:pPr algn="just" eaLnBrk="1" hangingPunct="1">
              <a:buFont typeface="Arial" charset="0"/>
              <a:buChar char="•"/>
              <a:defRPr/>
            </a:pPr>
            <a:r>
              <a:rPr lang="es-AR" sz="1600" dirty="0">
                <a:solidFill>
                  <a:schemeClr val="tx1"/>
                </a:solidFill>
              </a:rPr>
              <a:t> El </a:t>
            </a:r>
            <a:r>
              <a:rPr lang="es-AR" sz="1600" b="1" i="1" dirty="0">
                <a:solidFill>
                  <a:schemeClr val="tx1"/>
                </a:solidFill>
              </a:rPr>
              <a:t>49,02%</a:t>
            </a:r>
            <a:r>
              <a:rPr lang="es-AR" sz="1600" dirty="0">
                <a:solidFill>
                  <a:schemeClr val="tx1"/>
                </a:solidFill>
              </a:rPr>
              <a:t> las presento </a:t>
            </a:r>
            <a:r>
              <a:rPr lang="es-AR" sz="1600" b="1" i="1" dirty="0">
                <a:solidFill>
                  <a:schemeClr val="tx1"/>
                </a:solidFill>
              </a:rPr>
              <a:t>Muy Frecuentemente</a:t>
            </a:r>
          </a:p>
          <a:p>
            <a:pPr algn="just" eaLnBrk="1" hangingPunct="1">
              <a:buFont typeface="Arial" charset="0"/>
              <a:buChar char="•"/>
              <a:defRPr/>
            </a:pPr>
            <a:r>
              <a:rPr lang="es-AR" sz="1600" dirty="0">
                <a:solidFill>
                  <a:schemeClr val="tx1"/>
                </a:solidFill>
              </a:rPr>
              <a:t> El </a:t>
            </a:r>
            <a:r>
              <a:rPr lang="es-AR" sz="1600" b="1" i="1" dirty="0">
                <a:solidFill>
                  <a:schemeClr val="tx1"/>
                </a:solidFill>
              </a:rPr>
              <a:t>41,18%</a:t>
            </a:r>
            <a:r>
              <a:rPr lang="es-AR" sz="1600" dirty="0">
                <a:solidFill>
                  <a:schemeClr val="tx1"/>
                </a:solidFill>
              </a:rPr>
              <a:t> las presento </a:t>
            </a:r>
            <a:r>
              <a:rPr lang="es-AR" sz="1600" b="1" i="1" dirty="0">
                <a:solidFill>
                  <a:schemeClr val="tx1"/>
                </a:solidFill>
              </a:rPr>
              <a:t>Frecuentemente</a:t>
            </a:r>
          </a:p>
          <a:p>
            <a:pPr algn="just" eaLnBrk="1" hangingPunct="1">
              <a:buFont typeface="Arial" charset="0"/>
              <a:buChar char="•"/>
              <a:defRPr/>
            </a:pPr>
            <a:r>
              <a:rPr lang="es-AR" sz="1600" dirty="0">
                <a:solidFill>
                  <a:schemeClr val="tx1"/>
                </a:solidFill>
              </a:rPr>
              <a:t> Y tan sólo el </a:t>
            </a:r>
            <a:r>
              <a:rPr lang="es-AR" sz="1600" b="1" i="1" dirty="0">
                <a:solidFill>
                  <a:schemeClr val="tx1"/>
                </a:solidFill>
              </a:rPr>
              <a:t>9,80%</a:t>
            </a:r>
            <a:r>
              <a:rPr lang="es-AR" sz="1600" dirty="0">
                <a:solidFill>
                  <a:schemeClr val="tx1"/>
                </a:solidFill>
              </a:rPr>
              <a:t> las presento </a:t>
            </a:r>
            <a:r>
              <a:rPr lang="es-AR" sz="1600" b="1" i="1" dirty="0">
                <a:solidFill>
                  <a:schemeClr val="tx1"/>
                </a:solidFill>
              </a:rPr>
              <a:t>Rara Vez</a:t>
            </a:r>
          </a:p>
        </p:txBody>
      </p:sp>
      <p:graphicFrame>
        <p:nvGraphicFramePr>
          <p:cNvPr id="84995" name="3 Gráfico"/>
          <p:cNvGraphicFramePr>
            <a:graphicFrameLocks/>
          </p:cNvGraphicFramePr>
          <p:nvPr/>
        </p:nvGraphicFramePr>
        <p:xfrm>
          <a:off x="571500" y="1428750"/>
          <a:ext cx="7929563" cy="4960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r:id="rId3" imgW="7931583" imgH="4962574" progId="Excel.Chart.8">
                  <p:embed/>
                </p:oleObj>
              </mc:Choice>
              <mc:Fallback>
                <p:oleObj r:id="rId3" imgW="7931583" imgH="4962574" progId="Excel.Chart.8">
                  <p:embed/>
                  <p:pic>
                    <p:nvPicPr>
                      <p:cNvPr id="84995" name="3 Gráfico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" y="1428750"/>
                        <a:ext cx="7929563" cy="4960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42910" y="285728"/>
            <a:ext cx="7772400" cy="1470025"/>
          </a:xfrm>
          <a:solidFill>
            <a:schemeClr val="bg1"/>
          </a:solidFill>
          <a:ln>
            <a:miter lim="800000"/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AR" sz="3600" dirty="0">
                <a:solidFill>
                  <a:schemeClr val="accent1"/>
                </a:solidFill>
              </a:rPr>
              <a:t>Hospital……..– Departamento de Enfermería</a:t>
            </a:r>
            <a:r>
              <a:rPr lang="es-AR" sz="3600" dirty="0">
                <a:solidFill>
                  <a:schemeClr val="tx1"/>
                </a:solidFill>
              </a:rPr>
              <a:t>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2 Subtítulo"/>
          <p:cNvSpPr>
            <a:spLocks noGrp="1"/>
          </p:cNvSpPr>
          <p:nvPr>
            <p:ph type="subTitle" idx="1"/>
          </p:nvPr>
        </p:nvSpPr>
        <p:spPr>
          <a:xfrm>
            <a:off x="642938" y="2000250"/>
            <a:ext cx="7715250" cy="4143375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just" eaLnBrk="1" hangingPunct="1">
              <a:buFont typeface="Arial" charset="0"/>
              <a:buChar char="•"/>
              <a:defRPr/>
            </a:pPr>
            <a:r>
              <a:rPr lang="es-AR" sz="1600" dirty="0">
                <a:solidFill>
                  <a:schemeClr val="tx1"/>
                </a:solidFill>
              </a:rPr>
              <a:t> El </a:t>
            </a:r>
            <a:r>
              <a:rPr lang="es-AR" sz="1600" b="1" i="1" dirty="0">
                <a:solidFill>
                  <a:schemeClr val="tx1"/>
                </a:solidFill>
              </a:rPr>
              <a:t>86,53%</a:t>
            </a:r>
            <a:r>
              <a:rPr lang="es-AR" sz="1600" dirty="0">
                <a:solidFill>
                  <a:schemeClr val="tx1"/>
                </a:solidFill>
              </a:rPr>
              <a:t> de los profesionales enfermeros que trabajan en las distintas unidades del hospital presentó, en el momento agudo de la epidemia (Gripe A H1N1) reacciones tales como </a:t>
            </a:r>
            <a:r>
              <a:rPr lang="es-AR" sz="1600" b="1" i="1" dirty="0">
                <a:solidFill>
                  <a:schemeClr val="tx1"/>
                </a:solidFill>
              </a:rPr>
              <a:t>Nerviosismo, ansiedad.</a:t>
            </a:r>
          </a:p>
          <a:p>
            <a:pPr algn="just" eaLnBrk="1" hangingPunct="1">
              <a:buFont typeface="Arial" charset="0"/>
              <a:buChar char="•"/>
              <a:defRPr/>
            </a:pPr>
            <a:endParaRPr lang="es-AR" sz="1600" dirty="0">
              <a:solidFill>
                <a:schemeClr val="tx1"/>
              </a:solidFill>
            </a:endParaRPr>
          </a:p>
          <a:p>
            <a:pPr algn="just" eaLnBrk="1" hangingPunct="1">
              <a:buFont typeface="Arial" charset="0"/>
              <a:buChar char="•"/>
              <a:defRPr/>
            </a:pPr>
            <a:r>
              <a:rPr lang="es-AR" sz="1600" dirty="0">
                <a:solidFill>
                  <a:schemeClr val="tx1"/>
                </a:solidFill>
              </a:rPr>
              <a:t> El </a:t>
            </a:r>
            <a:r>
              <a:rPr lang="es-AR" sz="1600" b="1" i="1" dirty="0">
                <a:solidFill>
                  <a:schemeClr val="tx1"/>
                </a:solidFill>
              </a:rPr>
              <a:t>31,12%</a:t>
            </a:r>
            <a:r>
              <a:rPr lang="es-AR" sz="1600" dirty="0">
                <a:solidFill>
                  <a:schemeClr val="tx1"/>
                </a:solidFill>
              </a:rPr>
              <a:t> las presento </a:t>
            </a:r>
            <a:r>
              <a:rPr lang="es-AR" sz="1600" b="1" i="1" dirty="0">
                <a:solidFill>
                  <a:schemeClr val="tx1"/>
                </a:solidFill>
              </a:rPr>
              <a:t>Muy Frecuentemente</a:t>
            </a:r>
          </a:p>
          <a:p>
            <a:pPr algn="just" eaLnBrk="1" hangingPunct="1">
              <a:buFont typeface="Arial" charset="0"/>
              <a:buChar char="•"/>
              <a:defRPr/>
            </a:pPr>
            <a:r>
              <a:rPr lang="es-AR" sz="1600" dirty="0">
                <a:solidFill>
                  <a:schemeClr val="tx1"/>
                </a:solidFill>
              </a:rPr>
              <a:t> El </a:t>
            </a:r>
            <a:r>
              <a:rPr lang="es-AR" sz="1600" b="1" i="1" dirty="0">
                <a:solidFill>
                  <a:schemeClr val="tx1"/>
                </a:solidFill>
              </a:rPr>
              <a:t>42,22%</a:t>
            </a:r>
            <a:r>
              <a:rPr lang="es-AR" sz="1600" dirty="0">
                <a:solidFill>
                  <a:schemeClr val="tx1"/>
                </a:solidFill>
              </a:rPr>
              <a:t> las presento </a:t>
            </a:r>
            <a:r>
              <a:rPr lang="es-AR" sz="1600" b="1" i="1" dirty="0">
                <a:solidFill>
                  <a:schemeClr val="tx1"/>
                </a:solidFill>
              </a:rPr>
              <a:t>Frecuentemente</a:t>
            </a:r>
          </a:p>
          <a:p>
            <a:pPr algn="just" eaLnBrk="1" hangingPunct="1">
              <a:buFont typeface="Arial" charset="0"/>
              <a:buChar char="•"/>
              <a:defRPr/>
            </a:pPr>
            <a:r>
              <a:rPr lang="es-AR" sz="1600" dirty="0">
                <a:solidFill>
                  <a:schemeClr val="tx1"/>
                </a:solidFill>
              </a:rPr>
              <a:t> Y el </a:t>
            </a:r>
            <a:r>
              <a:rPr lang="es-AR" sz="1600" b="1" i="1" dirty="0">
                <a:solidFill>
                  <a:schemeClr val="tx1"/>
                </a:solidFill>
              </a:rPr>
              <a:t>26,66%</a:t>
            </a:r>
            <a:r>
              <a:rPr lang="es-AR" sz="1600" dirty="0">
                <a:solidFill>
                  <a:schemeClr val="tx1"/>
                </a:solidFill>
              </a:rPr>
              <a:t> las presento </a:t>
            </a:r>
            <a:r>
              <a:rPr lang="es-AR" sz="1600" b="1" i="1" dirty="0">
                <a:solidFill>
                  <a:schemeClr val="tx1"/>
                </a:solidFill>
              </a:rPr>
              <a:t>Rara Vez</a:t>
            </a:r>
          </a:p>
        </p:txBody>
      </p:sp>
      <p:graphicFrame>
        <p:nvGraphicFramePr>
          <p:cNvPr id="86019" name="3 Gráfico"/>
          <p:cNvGraphicFramePr>
            <a:graphicFrameLocks/>
          </p:cNvGraphicFramePr>
          <p:nvPr/>
        </p:nvGraphicFramePr>
        <p:xfrm>
          <a:off x="571500" y="1397000"/>
          <a:ext cx="7929563" cy="4960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r:id="rId3" imgW="7931583" imgH="4962574" progId="Excel.Chart.8">
                  <p:embed/>
                </p:oleObj>
              </mc:Choice>
              <mc:Fallback>
                <p:oleObj r:id="rId3" imgW="7931583" imgH="4962574" progId="Excel.Chart.8">
                  <p:embed/>
                  <p:pic>
                    <p:nvPicPr>
                      <p:cNvPr id="86019" name="3 Gráfico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" y="1397000"/>
                        <a:ext cx="7929563" cy="4960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42910" y="285728"/>
            <a:ext cx="7772400" cy="1470025"/>
          </a:xfrm>
          <a:solidFill>
            <a:schemeClr val="bg1"/>
          </a:solidFill>
          <a:ln>
            <a:miter lim="800000"/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AR" sz="3600" dirty="0">
                <a:solidFill>
                  <a:schemeClr val="accent1"/>
                </a:solidFill>
              </a:rPr>
              <a:t>Hospital………– Departamento de Enfermería.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2 Subtítulo"/>
          <p:cNvSpPr>
            <a:spLocks noGrp="1"/>
          </p:cNvSpPr>
          <p:nvPr>
            <p:ph type="subTitle" idx="1"/>
          </p:nvPr>
        </p:nvSpPr>
        <p:spPr>
          <a:xfrm>
            <a:off x="642938" y="2071688"/>
            <a:ext cx="7715250" cy="4143375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just" eaLnBrk="1" hangingPunct="1">
              <a:buFont typeface="Arial" charset="0"/>
              <a:buChar char="•"/>
              <a:defRPr/>
            </a:pPr>
            <a:r>
              <a:rPr lang="es-AR" sz="1400" dirty="0">
                <a:solidFill>
                  <a:schemeClr val="tx1"/>
                </a:solidFill>
              </a:rPr>
              <a:t> </a:t>
            </a:r>
            <a:r>
              <a:rPr lang="es-AR" sz="1600" dirty="0">
                <a:solidFill>
                  <a:schemeClr val="tx1"/>
                </a:solidFill>
              </a:rPr>
              <a:t>El </a:t>
            </a:r>
            <a:r>
              <a:rPr lang="es-AR" sz="1600" b="1" i="1" dirty="0">
                <a:solidFill>
                  <a:schemeClr val="tx1"/>
                </a:solidFill>
              </a:rPr>
              <a:t>86,53%</a:t>
            </a:r>
            <a:r>
              <a:rPr lang="es-AR" sz="1600" dirty="0">
                <a:solidFill>
                  <a:schemeClr val="tx1"/>
                </a:solidFill>
              </a:rPr>
              <a:t> de los profesionales enfermeros que trabajan en las distintas unidades del hospital presentó, en el momento agudo de la epidemia (Gripe A H1N1) reacciones tales como </a:t>
            </a:r>
            <a:r>
              <a:rPr lang="es-AR" sz="1600" b="1" i="1" dirty="0">
                <a:solidFill>
                  <a:schemeClr val="tx1"/>
                </a:solidFill>
              </a:rPr>
              <a:t>Irritabilidad, cambios bruscos del humor.</a:t>
            </a:r>
          </a:p>
          <a:p>
            <a:pPr algn="just" eaLnBrk="1" hangingPunct="1">
              <a:buFont typeface="Arial" charset="0"/>
              <a:buChar char="•"/>
              <a:defRPr/>
            </a:pPr>
            <a:endParaRPr lang="es-AR" sz="1600" dirty="0">
              <a:solidFill>
                <a:schemeClr val="tx1"/>
              </a:solidFill>
            </a:endParaRPr>
          </a:p>
          <a:p>
            <a:pPr algn="just" eaLnBrk="1" hangingPunct="1">
              <a:buFont typeface="Arial" charset="0"/>
              <a:buChar char="•"/>
              <a:defRPr/>
            </a:pPr>
            <a:r>
              <a:rPr lang="es-AR" sz="1600" dirty="0">
                <a:solidFill>
                  <a:schemeClr val="tx1"/>
                </a:solidFill>
              </a:rPr>
              <a:t> El </a:t>
            </a:r>
            <a:r>
              <a:rPr lang="es-AR" sz="1600" b="1" i="1" dirty="0">
                <a:solidFill>
                  <a:schemeClr val="tx1"/>
                </a:solidFill>
              </a:rPr>
              <a:t>23,00%</a:t>
            </a:r>
            <a:r>
              <a:rPr lang="es-AR" sz="1600" dirty="0">
                <a:solidFill>
                  <a:schemeClr val="tx1"/>
                </a:solidFill>
              </a:rPr>
              <a:t> las presento </a:t>
            </a:r>
            <a:r>
              <a:rPr lang="es-AR" sz="1600" b="1" i="1" dirty="0">
                <a:solidFill>
                  <a:schemeClr val="tx1"/>
                </a:solidFill>
              </a:rPr>
              <a:t>Muy Frecuentemente</a:t>
            </a:r>
          </a:p>
          <a:p>
            <a:pPr algn="just" eaLnBrk="1" hangingPunct="1">
              <a:buFont typeface="Arial" charset="0"/>
              <a:buChar char="•"/>
              <a:defRPr/>
            </a:pPr>
            <a:r>
              <a:rPr lang="es-AR" sz="1600" dirty="0">
                <a:solidFill>
                  <a:schemeClr val="tx1"/>
                </a:solidFill>
              </a:rPr>
              <a:t> El </a:t>
            </a:r>
            <a:r>
              <a:rPr lang="es-AR" sz="1600" b="1" i="1" dirty="0">
                <a:solidFill>
                  <a:schemeClr val="tx1"/>
                </a:solidFill>
              </a:rPr>
              <a:t>37,00%</a:t>
            </a:r>
            <a:r>
              <a:rPr lang="es-AR" sz="1600" dirty="0">
                <a:solidFill>
                  <a:schemeClr val="tx1"/>
                </a:solidFill>
              </a:rPr>
              <a:t> las presento </a:t>
            </a:r>
            <a:r>
              <a:rPr lang="es-AR" sz="1600" b="1" i="1" dirty="0">
                <a:solidFill>
                  <a:schemeClr val="tx1"/>
                </a:solidFill>
              </a:rPr>
              <a:t>Frecuentemente</a:t>
            </a:r>
          </a:p>
          <a:p>
            <a:pPr algn="just" eaLnBrk="1" hangingPunct="1">
              <a:buFont typeface="Arial" charset="0"/>
              <a:buChar char="•"/>
              <a:defRPr/>
            </a:pPr>
            <a:r>
              <a:rPr lang="es-AR" sz="1600" dirty="0">
                <a:solidFill>
                  <a:schemeClr val="tx1"/>
                </a:solidFill>
              </a:rPr>
              <a:t> El </a:t>
            </a:r>
            <a:r>
              <a:rPr lang="es-AR" sz="1600" b="1" i="1" dirty="0">
                <a:solidFill>
                  <a:schemeClr val="tx1"/>
                </a:solidFill>
              </a:rPr>
              <a:t>40,00%</a:t>
            </a:r>
            <a:r>
              <a:rPr lang="es-AR" sz="1600" dirty="0">
                <a:solidFill>
                  <a:schemeClr val="tx1"/>
                </a:solidFill>
              </a:rPr>
              <a:t> las presento </a:t>
            </a:r>
            <a:r>
              <a:rPr lang="es-AR" sz="1600" b="1" i="1" dirty="0">
                <a:solidFill>
                  <a:schemeClr val="tx1"/>
                </a:solidFill>
              </a:rPr>
              <a:t>Rara Vez</a:t>
            </a:r>
          </a:p>
        </p:txBody>
      </p:sp>
      <p:graphicFrame>
        <p:nvGraphicFramePr>
          <p:cNvPr id="87043" name="3 Gráfico"/>
          <p:cNvGraphicFramePr>
            <a:graphicFrameLocks/>
          </p:cNvGraphicFramePr>
          <p:nvPr/>
        </p:nvGraphicFramePr>
        <p:xfrm>
          <a:off x="571500" y="1397000"/>
          <a:ext cx="7929563" cy="4960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r:id="rId3" imgW="7931583" imgH="4962574" progId="Excel.Chart.8">
                  <p:embed/>
                </p:oleObj>
              </mc:Choice>
              <mc:Fallback>
                <p:oleObj r:id="rId3" imgW="7931583" imgH="4962574" progId="Excel.Chart.8">
                  <p:embed/>
                  <p:pic>
                    <p:nvPicPr>
                      <p:cNvPr id="87043" name="3 Gráfico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" y="1397000"/>
                        <a:ext cx="7929563" cy="4960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42910" y="285728"/>
            <a:ext cx="7772400" cy="1470025"/>
          </a:xfrm>
          <a:solidFill>
            <a:schemeClr val="bg1"/>
          </a:solidFill>
          <a:ln>
            <a:miter lim="800000"/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AR" sz="3600" dirty="0">
                <a:solidFill>
                  <a:schemeClr val="accent1"/>
                </a:solidFill>
              </a:rPr>
              <a:t>Hospital de Niños……..– Departamento de Enfermería.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2 Subtítulo"/>
          <p:cNvSpPr>
            <a:spLocks noGrp="1"/>
          </p:cNvSpPr>
          <p:nvPr>
            <p:ph type="subTitle" idx="1"/>
          </p:nvPr>
        </p:nvSpPr>
        <p:spPr>
          <a:xfrm>
            <a:off x="642938" y="2071688"/>
            <a:ext cx="7715250" cy="4143375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just" eaLnBrk="1" hangingPunct="1">
              <a:buFont typeface="Arial" charset="0"/>
              <a:buChar char="•"/>
              <a:defRPr/>
            </a:pPr>
            <a:r>
              <a:rPr lang="es-AR" sz="1400" dirty="0">
                <a:solidFill>
                  <a:schemeClr val="tx1"/>
                </a:solidFill>
              </a:rPr>
              <a:t> </a:t>
            </a:r>
            <a:r>
              <a:rPr lang="es-AR" sz="1600" dirty="0">
                <a:solidFill>
                  <a:schemeClr val="tx1"/>
                </a:solidFill>
              </a:rPr>
              <a:t>El </a:t>
            </a:r>
            <a:r>
              <a:rPr lang="es-AR" sz="1600" b="1" i="1" dirty="0">
                <a:solidFill>
                  <a:schemeClr val="tx1"/>
                </a:solidFill>
              </a:rPr>
              <a:t>80,76%</a:t>
            </a:r>
            <a:r>
              <a:rPr lang="es-AR" sz="1600" dirty="0">
                <a:solidFill>
                  <a:schemeClr val="tx1"/>
                </a:solidFill>
              </a:rPr>
              <a:t> de los profesionales enfermeros que trabajan en las distintas unidades del hospital presentó, en el momento agudo de la epidemia (Gripe A H1N1) reacciones tales como </a:t>
            </a:r>
            <a:r>
              <a:rPr lang="es-AR" sz="1600" b="1" i="1" dirty="0">
                <a:solidFill>
                  <a:schemeClr val="tx1"/>
                </a:solidFill>
              </a:rPr>
              <a:t>Sentimientos de enojo, ira, frustración.</a:t>
            </a:r>
          </a:p>
          <a:p>
            <a:pPr algn="just" eaLnBrk="1" hangingPunct="1">
              <a:buFont typeface="Arial" charset="0"/>
              <a:buChar char="•"/>
              <a:defRPr/>
            </a:pPr>
            <a:endParaRPr lang="es-AR" sz="1600" dirty="0">
              <a:solidFill>
                <a:schemeClr val="tx1"/>
              </a:solidFill>
            </a:endParaRPr>
          </a:p>
          <a:p>
            <a:pPr algn="just" eaLnBrk="1" hangingPunct="1">
              <a:buFont typeface="Arial" charset="0"/>
              <a:buChar char="•"/>
              <a:defRPr/>
            </a:pPr>
            <a:r>
              <a:rPr lang="es-AR" sz="1600" dirty="0">
                <a:solidFill>
                  <a:schemeClr val="tx1"/>
                </a:solidFill>
              </a:rPr>
              <a:t> El </a:t>
            </a:r>
            <a:r>
              <a:rPr lang="es-AR" sz="1600" b="1" i="1" dirty="0">
                <a:solidFill>
                  <a:schemeClr val="tx1"/>
                </a:solidFill>
              </a:rPr>
              <a:t>23,82%</a:t>
            </a:r>
            <a:r>
              <a:rPr lang="es-AR" sz="1600" dirty="0">
                <a:solidFill>
                  <a:schemeClr val="tx1"/>
                </a:solidFill>
              </a:rPr>
              <a:t> las presento </a:t>
            </a:r>
            <a:r>
              <a:rPr lang="es-AR" sz="1600" b="1" i="1" dirty="0">
                <a:solidFill>
                  <a:schemeClr val="tx1"/>
                </a:solidFill>
              </a:rPr>
              <a:t>Muy Frecuentemente</a:t>
            </a:r>
          </a:p>
          <a:p>
            <a:pPr algn="just" eaLnBrk="1" hangingPunct="1">
              <a:buFont typeface="Arial" charset="0"/>
              <a:buChar char="•"/>
              <a:defRPr/>
            </a:pPr>
            <a:r>
              <a:rPr lang="es-AR" sz="1600" dirty="0">
                <a:solidFill>
                  <a:schemeClr val="tx1"/>
                </a:solidFill>
              </a:rPr>
              <a:t> El </a:t>
            </a:r>
            <a:r>
              <a:rPr lang="es-AR" sz="1600" b="1" i="1" dirty="0">
                <a:solidFill>
                  <a:schemeClr val="tx1"/>
                </a:solidFill>
              </a:rPr>
              <a:t>54,76%</a:t>
            </a:r>
            <a:r>
              <a:rPr lang="es-AR" sz="1600" dirty="0">
                <a:solidFill>
                  <a:schemeClr val="tx1"/>
                </a:solidFill>
              </a:rPr>
              <a:t> las presento </a:t>
            </a:r>
            <a:r>
              <a:rPr lang="es-AR" sz="1600" b="1" i="1" dirty="0">
                <a:solidFill>
                  <a:schemeClr val="tx1"/>
                </a:solidFill>
              </a:rPr>
              <a:t>Frecuentemente</a:t>
            </a:r>
          </a:p>
          <a:p>
            <a:pPr algn="just" eaLnBrk="1" hangingPunct="1">
              <a:buFont typeface="Arial" charset="0"/>
              <a:buChar char="•"/>
              <a:defRPr/>
            </a:pPr>
            <a:r>
              <a:rPr lang="es-AR" sz="1600" dirty="0">
                <a:solidFill>
                  <a:schemeClr val="tx1"/>
                </a:solidFill>
              </a:rPr>
              <a:t> El </a:t>
            </a:r>
            <a:r>
              <a:rPr lang="es-AR" sz="1600" b="1" i="1" dirty="0">
                <a:solidFill>
                  <a:schemeClr val="tx1"/>
                </a:solidFill>
              </a:rPr>
              <a:t>21,42%</a:t>
            </a:r>
            <a:r>
              <a:rPr lang="es-AR" sz="1600" dirty="0">
                <a:solidFill>
                  <a:schemeClr val="tx1"/>
                </a:solidFill>
              </a:rPr>
              <a:t> las presento </a:t>
            </a:r>
            <a:r>
              <a:rPr lang="es-AR" sz="1600" b="1" i="1" dirty="0">
                <a:solidFill>
                  <a:schemeClr val="tx1"/>
                </a:solidFill>
              </a:rPr>
              <a:t>Rara Vez</a:t>
            </a:r>
          </a:p>
        </p:txBody>
      </p:sp>
      <p:graphicFrame>
        <p:nvGraphicFramePr>
          <p:cNvPr id="88067" name="3 Gráfico"/>
          <p:cNvGraphicFramePr>
            <a:graphicFrameLocks/>
          </p:cNvGraphicFramePr>
          <p:nvPr/>
        </p:nvGraphicFramePr>
        <p:xfrm>
          <a:off x="571500" y="1397000"/>
          <a:ext cx="7929563" cy="4960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r:id="rId3" imgW="7931583" imgH="4962574" progId="Excel.Chart.8">
                  <p:embed/>
                </p:oleObj>
              </mc:Choice>
              <mc:Fallback>
                <p:oleObj r:id="rId3" imgW="7931583" imgH="4962574" progId="Excel.Chart.8">
                  <p:embed/>
                  <p:pic>
                    <p:nvPicPr>
                      <p:cNvPr id="88067" name="3 Gráfico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" y="1397000"/>
                        <a:ext cx="7929563" cy="4960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42910" y="285729"/>
            <a:ext cx="7715250" cy="1271064"/>
          </a:xfrm>
          <a:solidFill>
            <a:schemeClr val="bg1"/>
          </a:solidFill>
          <a:ln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AR" sz="3600" dirty="0">
                <a:solidFill>
                  <a:schemeClr val="accent1"/>
                </a:solidFill>
              </a:rPr>
              <a:t>Hospital …. – Departamento de Enfermería.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1"/>
          <p:cNvSpPr>
            <a:spLocks noChangeArrowheads="1"/>
          </p:cNvSpPr>
          <p:nvPr/>
        </p:nvSpPr>
        <p:spPr bwMode="auto">
          <a:xfrm>
            <a:off x="395288" y="234950"/>
            <a:ext cx="78930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es-ES" b="1">
                <a:solidFill>
                  <a:srgbClr val="002060"/>
                </a:solidFill>
                <a:cs typeface="Times New Roman" pitchFamily="18" charset="0"/>
              </a:rPr>
              <a:t>PROTECCIÓN DE LA SALUD MENTAL DURANTE EPIDEMIA DE INFLUENZA A H1N1 (2009)</a:t>
            </a:r>
            <a:r>
              <a:rPr lang="es-AR">
                <a:solidFill>
                  <a:srgbClr val="002060"/>
                </a:solidFill>
              </a:rPr>
              <a:t> </a:t>
            </a:r>
            <a:r>
              <a:rPr lang="es-ES" b="1">
                <a:solidFill>
                  <a:srgbClr val="002060"/>
                </a:solidFill>
                <a:cs typeface="Times New Roman" pitchFamily="18" charset="0"/>
              </a:rPr>
              <a:t>UNA EXPERIENCIA ARGENTINA </a:t>
            </a:r>
            <a:endParaRPr lang="es-ES">
              <a:solidFill>
                <a:srgbClr val="002060"/>
              </a:solidFill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1143000" y="1530350"/>
            <a:ext cx="6858000" cy="4246563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spAutoFit/>
          </a:bodyPr>
          <a:lstStyle/>
          <a:p>
            <a:pPr lvl="1" algn="just">
              <a:defRPr/>
            </a:pPr>
            <a:endParaRPr lang="es-ES" sz="1500" b="1" cap="all" dirty="0" bmk="_Toc248944500">
              <a:solidFill>
                <a:schemeClr val="accent2"/>
              </a:solidFill>
              <a:latin typeface="Arial" panose="020B0604020202020204" pitchFamily="34" charset="0"/>
              <a:ea typeface="Times New Roman" pitchFamily="18" charset="0"/>
              <a:cs typeface="Arial" panose="020B0604020202020204" pitchFamily="34" charset="0"/>
            </a:endParaRPr>
          </a:p>
          <a:p>
            <a:pPr lvl="1" algn="just">
              <a:defRPr/>
            </a:pPr>
            <a:endParaRPr lang="es-ES" sz="1500" b="1" cap="all" dirty="0" bmk="">
              <a:solidFill>
                <a:schemeClr val="accent2"/>
              </a:solidFill>
              <a:latin typeface="Arial" panose="020B0604020202020204" pitchFamily="34" charset="0"/>
              <a:ea typeface="Times New Roman" pitchFamily="18" charset="0"/>
              <a:cs typeface="Arial" panose="020B0604020202020204" pitchFamily="34" charset="0"/>
            </a:endParaRPr>
          </a:p>
          <a:p>
            <a:pPr>
              <a:defRPr/>
            </a:pPr>
            <a:endParaRPr lang="es-ES" sz="1500" dirty="0" bmk="">
              <a:latin typeface="Arial" panose="020B0604020202020204" pitchFamily="34" charset="0"/>
              <a:ea typeface="Times New Roman" pitchFamily="18" charset="0"/>
              <a:cs typeface="Arial" panose="020B0604020202020204" pitchFamily="34" charset="0"/>
            </a:endParaRPr>
          </a:p>
          <a:p>
            <a:pPr>
              <a:buFontTx/>
              <a:buBlip>
                <a:blip r:embed="rId2"/>
              </a:buBlip>
              <a:defRPr/>
            </a:pPr>
            <a:r>
              <a:rPr lang="es-ES" sz="1500" dirty="0" bmk="">
                <a:solidFill>
                  <a:schemeClr val="accent1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Necesidad de profundizar el conocimiento y la búsqueda de estrategias de protección de la Salud Mental para cada fase de una pandemia</a:t>
            </a:r>
          </a:p>
          <a:p>
            <a:pPr>
              <a:buFontTx/>
              <a:buBlip>
                <a:blip r:embed="rId2"/>
              </a:buBlip>
              <a:defRPr/>
            </a:pPr>
            <a:endParaRPr lang="es-AR" sz="1500" dirty="0" bmk="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Blip>
                <a:blip r:embed="rId2"/>
              </a:buBlip>
              <a:defRPr/>
            </a:pPr>
            <a:endParaRPr lang="es-ES_tradnl" sz="1500" b="1" dirty="0" bmk="">
              <a:solidFill>
                <a:schemeClr val="accent1"/>
              </a:solidFill>
              <a:latin typeface="Arial" panose="020B0604020202020204" pitchFamily="34" charset="0"/>
              <a:ea typeface="Times New Roman" pitchFamily="18" charset="0"/>
              <a:cs typeface="Arial" panose="020B0604020202020204" pitchFamily="34" charset="0"/>
            </a:endParaRPr>
          </a:p>
          <a:p>
            <a:pPr>
              <a:buFontTx/>
              <a:buBlip>
                <a:blip r:embed="rId2"/>
              </a:buBlip>
              <a:defRPr/>
            </a:pPr>
            <a:r>
              <a:rPr lang="es-ES_tradnl" sz="1500" b="1" dirty="0" bmk="">
                <a:solidFill>
                  <a:schemeClr val="accent1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En todos los niveles, es imprescindible considerar que la comunicación es un insumo estratégico-operativo clave en el manejo de una pandemia. La comunicación eficaz a partir de una estrategia de comunicación social, </a:t>
            </a:r>
            <a:r>
              <a:rPr lang="es-ES_tradnl" sz="1500" b="1" dirty="0" err="1" bmk="">
                <a:solidFill>
                  <a:schemeClr val="accent1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intra</a:t>
            </a:r>
            <a:r>
              <a:rPr lang="es-ES_tradnl" sz="1500" b="1" dirty="0" bmk="">
                <a:solidFill>
                  <a:schemeClr val="accent1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y extra institucional es uno de los ejes principales de la protección de la salud mental y por consecuencia del control de la situación</a:t>
            </a:r>
          </a:p>
          <a:p>
            <a:pPr>
              <a:buFontTx/>
              <a:buBlip>
                <a:blip r:embed="rId2"/>
              </a:buBlip>
              <a:defRPr/>
            </a:pPr>
            <a:endParaRPr lang="es-AR" sz="1500" b="1" dirty="0" bmk="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Blip>
                <a:blip r:embed="rId2"/>
              </a:buBlip>
              <a:defRPr/>
            </a:pPr>
            <a:r>
              <a:rPr lang="es-ES_tradnl" sz="1500" dirty="0" bmk="">
                <a:solidFill>
                  <a:schemeClr val="accent1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La presencia de un equipo “externo” o de salud mental de  las instituciones, por los efectos relevados en el corto plazo, resultó inédita y auspiciosa para visibilizar y destrabar problemas inherentes al trabajo en la pandemia, articulados con otros pre-existentes.</a:t>
            </a:r>
            <a:endParaRPr lang="es-AR" sz="1500" dirty="0" bmk="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9 Rectángulo redondeado"/>
          <p:cNvSpPr/>
          <p:nvPr/>
        </p:nvSpPr>
        <p:spPr>
          <a:xfrm>
            <a:off x="1143000" y="3213100"/>
            <a:ext cx="6858000" cy="1368425"/>
          </a:xfrm>
          <a:prstGeom prst="roundRect">
            <a:avLst/>
          </a:prstGeom>
          <a:noFill/>
          <a:ln w="5715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 dirty="0"/>
          </a:p>
        </p:txBody>
      </p:sp>
      <p:sp>
        <p:nvSpPr>
          <p:cNvPr id="12" name="11 Flecha abajo"/>
          <p:cNvSpPr/>
          <p:nvPr/>
        </p:nvSpPr>
        <p:spPr>
          <a:xfrm rot="2489422">
            <a:off x="7680325" y="2652713"/>
            <a:ext cx="484188" cy="560387"/>
          </a:xfrm>
          <a:prstGeom prst="downArrow">
            <a:avLst/>
          </a:prstGeom>
          <a:solidFill>
            <a:schemeClr val="tx2">
              <a:lumMod val="60000"/>
              <a:lumOff val="40000"/>
            </a:schemeClr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/>
          </a:p>
        </p:txBody>
      </p:sp>
      <p:sp>
        <p:nvSpPr>
          <p:cNvPr id="8" name="7 Rectángulo"/>
          <p:cNvSpPr/>
          <p:nvPr/>
        </p:nvSpPr>
        <p:spPr>
          <a:xfrm>
            <a:off x="2411413" y="836613"/>
            <a:ext cx="6537325" cy="738187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lvl="1" algn="ctr">
              <a:defRPr/>
            </a:pPr>
            <a:r>
              <a:rPr lang="es-ES" sz="2100" b="1" dirty="0">
                <a:solidFill>
                  <a:schemeClr val="accent1"/>
                </a:solidFill>
                <a:cs typeface="Times New Roman" pitchFamily="18" charset="0"/>
              </a:rPr>
              <a:t>FASES  EPIDÉMICA </a:t>
            </a:r>
          </a:p>
          <a:p>
            <a:pPr lvl="1" algn="ctr">
              <a:defRPr/>
            </a:pPr>
            <a:r>
              <a:rPr lang="es-ES_tradnl" sz="2100" b="1" u="sng" dirty="0">
                <a:solidFill>
                  <a:schemeClr val="accent1"/>
                </a:solidFill>
                <a:cs typeface="Times New Roman" pitchFamily="18" charset="0"/>
              </a:rPr>
              <a:t>Acciones de S.M.: LECCIONES APRENDIDAS</a:t>
            </a:r>
            <a:endParaRPr lang="es-ES_tradnl" sz="2100" dirty="0">
              <a:solidFill>
                <a:schemeClr val="accent1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allAtOnce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2824150149"/>
              </p:ext>
            </p:extLst>
          </p:nvPr>
        </p:nvGraphicFramePr>
        <p:xfrm>
          <a:off x="2151408" y="1733563"/>
          <a:ext cx="5625743" cy="25181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" name="2 Diagrama"/>
          <p:cNvGraphicFramePr/>
          <p:nvPr>
            <p:extLst>
              <p:ext uri="{D42A27DB-BD31-4B8C-83A1-F6EECF244321}">
                <p14:modId xmlns:p14="http://schemas.microsoft.com/office/powerpoint/2010/main" val="3804552681"/>
              </p:ext>
            </p:extLst>
          </p:nvPr>
        </p:nvGraphicFramePr>
        <p:xfrm>
          <a:off x="2133823" y="3996505"/>
          <a:ext cx="5625743" cy="18216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4" name="3 Rectángulo"/>
          <p:cNvSpPr/>
          <p:nvPr/>
        </p:nvSpPr>
        <p:spPr>
          <a:xfrm>
            <a:off x="1115616" y="545967"/>
            <a:ext cx="7543799" cy="761747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68580" tIns="34290" rIns="68580" bIns="34290">
            <a:spAutoFit/>
          </a:bodyPr>
          <a:lstStyle/>
          <a:p>
            <a:pPr algn="ctr">
              <a:defRPr/>
            </a:pPr>
            <a:r>
              <a:rPr lang="es-ES" sz="24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/>
                </a:solidFill>
                <a:latin typeface="+mj-lt"/>
              </a:rPr>
              <a:t>NIVELES DE INTERVENCIÓN</a:t>
            </a:r>
          </a:p>
          <a:p>
            <a:pPr algn="r">
              <a:defRPr/>
            </a:pPr>
            <a:r>
              <a:rPr lang="es-ES" sz="21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/>
                </a:solidFill>
                <a:latin typeface="+mj-lt"/>
              </a:rPr>
              <a:t>frente a un INICIDENTE CRÍTICO</a:t>
            </a:r>
          </a:p>
        </p:txBody>
      </p:sp>
      <p:sp>
        <p:nvSpPr>
          <p:cNvPr id="5" name="Flecha: a la derecha 4"/>
          <p:cNvSpPr/>
          <p:nvPr/>
        </p:nvSpPr>
        <p:spPr>
          <a:xfrm>
            <a:off x="784224" y="3068960"/>
            <a:ext cx="904875" cy="1122363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7" name="2 Marcador de contenido"/>
          <p:cNvSpPr>
            <a:spLocks/>
          </p:cNvSpPr>
          <p:nvPr/>
        </p:nvSpPr>
        <p:spPr bwMode="auto">
          <a:xfrm>
            <a:off x="1252538" y="2227263"/>
            <a:ext cx="7013575" cy="379402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219070" indent="-219070">
              <a:spcBef>
                <a:spcPct val="20000"/>
              </a:spcBef>
              <a:buClr>
                <a:schemeClr val="hlink"/>
              </a:buClr>
              <a:buSzPct val="70000"/>
              <a:buFontTx/>
              <a:buBlip>
                <a:blip r:embed="rId2"/>
              </a:buBlip>
              <a:defRPr/>
            </a:pPr>
            <a:r>
              <a:rPr lang="es-ES" sz="2400" b="1" dirty="0">
                <a:solidFill>
                  <a:schemeClr val="accent1"/>
                </a:solidFill>
                <a:latin typeface="+mj-lt"/>
              </a:rPr>
              <a:t>Las técnicas de relajación, el manejo de la respiración profunda y la meditación ayudan en el proceso de recuperación y de retorno a la actividad rutinaria o la vida habitual. </a:t>
            </a:r>
          </a:p>
          <a:p>
            <a:pPr marL="219070" indent="-219070">
              <a:spcBef>
                <a:spcPct val="20000"/>
              </a:spcBef>
              <a:buClr>
                <a:schemeClr val="hlink"/>
              </a:buClr>
              <a:buSzPct val="70000"/>
              <a:buFontTx/>
              <a:buBlip>
                <a:blip r:embed="rId2"/>
              </a:buBlip>
              <a:defRPr/>
            </a:pPr>
            <a:r>
              <a:rPr lang="es-ES" sz="2400" b="1" dirty="0">
                <a:solidFill>
                  <a:schemeClr val="accent1"/>
                </a:solidFill>
                <a:latin typeface="+mj-lt"/>
              </a:rPr>
              <a:t>Involucrar a la familia contribuye a prevenir los conflictos.  La familia debe saber cuáles son las exigencias y las consecuencias sobre la salud física y mental del trabajo que realizan</a:t>
            </a:r>
          </a:p>
          <a:p>
            <a:pPr marL="219070" indent="-219070">
              <a:buClr>
                <a:schemeClr val="accent1"/>
              </a:buClr>
              <a:buSzPct val="70000"/>
              <a:buFontTx/>
              <a:buBlip>
                <a:blip r:embed="rId2"/>
              </a:buBlip>
              <a:defRPr/>
            </a:pPr>
            <a:r>
              <a:rPr lang="es-ES" sz="2400" b="1" dirty="0">
                <a:solidFill>
                  <a:schemeClr val="accent1"/>
                </a:solidFill>
                <a:latin typeface="+mj-lt"/>
              </a:rPr>
              <a:t>Evitar el consumo de alcohol.</a:t>
            </a:r>
          </a:p>
          <a:p>
            <a:pPr marL="219070" indent="-219070">
              <a:buClr>
                <a:schemeClr val="accent1"/>
              </a:buClr>
              <a:buSzPct val="70000"/>
              <a:buFontTx/>
              <a:buBlip>
                <a:blip r:embed="rId2"/>
              </a:buBlip>
              <a:defRPr/>
            </a:pPr>
            <a:endParaRPr lang="es-ES" sz="2400" b="1" dirty="0">
              <a:latin typeface="Arial" charset="0"/>
            </a:endParaRPr>
          </a:p>
          <a:p>
            <a:pPr marL="219070" indent="-219070">
              <a:spcBef>
                <a:spcPct val="20000"/>
              </a:spcBef>
              <a:buClr>
                <a:schemeClr val="hlink"/>
              </a:buClr>
              <a:buSzPct val="70000"/>
              <a:buFontTx/>
              <a:buBlip>
                <a:blip r:embed="rId2"/>
              </a:buBlip>
              <a:defRPr/>
            </a:pPr>
            <a:endParaRPr lang="es-ES" sz="2400" b="1" dirty="0">
              <a:latin typeface="Arial" charset="0"/>
            </a:endParaRPr>
          </a:p>
        </p:txBody>
      </p:sp>
      <p:sp>
        <p:nvSpPr>
          <p:cNvPr id="125961" name="Text Box 9"/>
          <p:cNvSpPr txBox="1">
            <a:spLocks noChangeArrowheads="1"/>
          </p:cNvSpPr>
          <p:nvPr/>
        </p:nvSpPr>
        <p:spPr bwMode="auto">
          <a:xfrm>
            <a:off x="685802" y="959644"/>
            <a:ext cx="7947932" cy="830997"/>
          </a:xfrm>
          <a:prstGeom prst="rect">
            <a:avLst/>
          </a:prstGeom>
          <a:solidFill>
            <a:schemeClr val="bg1"/>
          </a:solidFill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s-ES" sz="2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Pautas para el cuidado de la salud mental </a:t>
            </a:r>
          </a:p>
          <a:p>
            <a:pPr algn="ctr">
              <a:defRPr/>
            </a:pPr>
            <a:r>
              <a:rPr lang="es-ES" sz="2400" b="1" u="sng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al regreso</a:t>
            </a:r>
            <a:r>
              <a:rPr lang="es-ES" sz="2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de una intervención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7" name="2 Marcador de contenido"/>
          <p:cNvSpPr>
            <a:spLocks/>
          </p:cNvSpPr>
          <p:nvPr/>
        </p:nvSpPr>
        <p:spPr bwMode="auto">
          <a:xfrm>
            <a:off x="837903" y="1628800"/>
            <a:ext cx="7632848" cy="417646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219070" indent="-219070">
              <a:buClr>
                <a:schemeClr val="accent1"/>
              </a:buClr>
              <a:buSzPct val="70000"/>
              <a:buFontTx/>
              <a:buBlip>
                <a:blip r:embed="rId2"/>
              </a:buBlip>
              <a:defRPr/>
            </a:pPr>
            <a:endParaRPr lang="es-ES" dirty="0">
              <a:latin typeface="Arial" charset="0"/>
            </a:endParaRPr>
          </a:p>
          <a:p>
            <a:pPr marL="219070" indent="-219070">
              <a:buClr>
                <a:schemeClr val="accent1"/>
              </a:buClr>
              <a:buSzPct val="70000"/>
              <a:buFontTx/>
              <a:buBlip>
                <a:blip r:embed="rId2"/>
              </a:buBlip>
              <a:defRPr/>
            </a:pPr>
            <a:endParaRPr lang="es-ES_tradnl" sz="2400" b="1" dirty="0">
              <a:solidFill>
                <a:schemeClr val="accent1"/>
              </a:solidFill>
              <a:latin typeface="+mj-lt"/>
            </a:endParaRPr>
          </a:p>
          <a:p>
            <a:pPr marL="219070" indent="-219070">
              <a:buClr>
                <a:schemeClr val="accent1"/>
              </a:buClr>
              <a:buSzPct val="70000"/>
              <a:buFontTx/>
              <a:buBlip>
                <a:blip r:embed="rId2"/>
              </a:buBlip>
              <a:defRPr/>
            </a:pPr>
            <a:r>
              <a:rPr lang="es-ES_tradnl" sz="2400" b="1" dirty="0">
                <a:solidFill>
                  <a:schemeClr val="accent1"/>
                </a:solidFill>
                <a:latin typeface="+mj-lt"/>
              </a:rPr>
              <a:t>Buscar contacto con la naturaleza y actividades placenteras.</a:t>
            </a:r>
          </a:p>
          <a:p>
            <a:pPr marL="219070" indent="-219070">
              <a:buClr>
                <a:schemeClr val="accent1"/>
              </a:buClr>
              <a:buSzPct val="70000"/>
              <a:buFontTx/>
              <a:buBlip>
                <a:blip r:embed="rId2"/>
              </a:buBlip>
              <a:defRPr/>
            </a:pPr>
            <a:endParaRPr lang="es-ES_tradnl" sz="2400" b="1" dirty="0">
              <a:solidFill>
                <a:schemeClr val="accent1"/>
              </a:solidFill>
              <a:latin typeface="+mj-lt"/>
            </a:endParaRPr>
          </a:p>
          <a:p>
            <a:pPr marL="219070" indent="-219070">
              <a:buClr>
                <a:schemeClr val="accent1"/>
              </a:buClr>
              <a:buSzPct val="70000"/>
              <a:buFontTx/>
              <a:buBlip>
                <a:blip r:embed="rId2"/>
              </a:buBlip>
              <a:defRPr/>
            </a:pPr>
            <a:r>
              <a:rPr lang="es-ES" sz="2400" b="1" dirty="0">
                <a:solidFill>
                  <a:schemeClr val="accent1"/>
                </a:solidFill>
                <a:latin typeface="+mj-lt"/>
              </a:rPr>
              <a:t>Escribir relatos de los acontecimientos  ayuda a algunas personas a revalorar lo sucedido y darle un sentido a las labores que realizaron, y se convierte en una oportunidad para que  expresen sus sentimientos al </a:t>
            </a:r>
            <a:r>
              <a:rPr lang="es-ES_tradnl" sz="2400" b="1" dirty="0">
                <a:solidFill>
                  <a:schemeClr val="accent1"/>
                </a:solidFill>
                <a:latin typeface="+mj-lt"/>
              </a:rPr>
              <a:t>respecto.</a:t>
            </a:r>
          </a:p>
          <a:p>
            <a:pPr>
              <a:buClr>
                <a:schemeClr val="accent1"/>
              </a:buClr>
              <a:buSzPct val="70000"/>
              <a:defRPr/>
            </a:pPr>
            <a:endParaRPr lang="es-ES_tradnl" sz="2400" b="1" dirty="0">
              <a:solidFill>
                <a:schemeClr val="accent1"/>
              </a:solidFill>
              <a:latin typeface="+mj-lt"/>
            </a:endParaRPr>
          </a:p>
          <a:p>
            <a:pPr>
              <a:spcBef>
                <a:spcPct val="20000"/>
              </a:spcBef>
              <a:buClr>
                <a:schemeClr val="hlink"/>
              </a:buClr>
              <a:buSzPct val="70000"/>
              <a:defRPr/>
            </a:pPr>
            <a:endParaRPr lang="es-ES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25961" name="Text Box 9"/>
          <p:cNvSpPr txBox="1">
            <a:spLocks noChangeArrowheads="1"/>
          </p:cNvSpPr>
          <p:nvPr/>
        </p:nvSpPr>
        <p:spPr bwMode="auto">
          <a:xfrm>
            <a:off x="1049338" y="476672"/>
            <a:ext cx="6951662" cy="830263"/>
          </a:xfrm>
          <a:prstGeom prst="rect">
            <a:avLst/>
          </a:prstGeom>
          <a:solidFill>
            <a:schemeClr val="bg1"/>
          </a:solidFill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s-ES" sz="2400" b="1" dirty="0">
                <a:solidFill>
                  <a:schemeClr val="accent1"/>
                </a:solidFill>
                <a:latin typeface="Arial" charset="0"/>
              </a:rPr>
              <a:t>Pautas para el cuidado de la salud mental </a:t>
            </a:r>
          </a:p>
          <a:p>
            <a:pPr algn="ctr">
              <a:defRPr/>
            </a:pPr>
            <a:r>
              <a:rPr lang="es-ES" sz="2400" b="1" u="sng" dirty="0">
                <a:solidFill>
                  <a:schemeClr val="accent1"/>
                </a:solidFill>
                <a:latin typeface="Arial" charset="0"/>
              </a:rPr>
              <a:t>al regreso</a:t>
            </a:r>
            <a:r>
              <a:rPr lang="es-ES" sz="2400" b="1" dirty="0">
                <a:solidFill>
                  <a:schemeClr val="accent1"/>
                </a:solidFill>
                <a:latin typeface="Arial" charset="0"/>
              </a:rPr>
              <a:t> de una intervención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404664"/>
            <a:ext cx="7704856" cy="1152128"/>
          </a:xfr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r>
              <a:rPr lang="es-E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Técnicas para controlar los efectos fisiológicos del Estrés, a fin de disminuir la sintomatología y la  ansiedad desencadenada: 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85900" y="1773238"/>
            <a:ext cx="5965825" cy="3671887"/>
          </a:xfr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  <a:defRPr/>
            </a:pPr>
            <a:endParaRPr lang="es-ES" dirty="0">
              <a:solidFill>
                <a:schemeClr val="tx2">
                  <a:lumMod val="60000"/>
                  <a:lumOff val="40000"/>
                </a:schemeClr>
              </a:solidFill>
              <a:latin typeface="Franklin Gothic Book" panose="020B0503020102020204" pitchFamily="34" charset="0"/>
            </a:endParaRP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s-ES" dirty="0">
                <a:solidFill>
                  <a:schemeClr val="tx2">
                    <a:lumMod val="60000"/>
                    <a:lumOff val="40000"/>
                  </a:schemeClr>
                </a:solidFill>
                <a:latin typeface="Franklin Gothic Book" panose="020B0503020102020204" pitchFamily="34" charset="0"/>
              </a:rPr>
              <a:t>Las Técnicas de Relajación 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endParaRPr lang="es-ES" dirty="0">
              <a:solidFill>
                <a:schemeClr val="tx2">
                  <a:lumMod val="60000"/>
                  <a:lumOff val="40000"/>
                </a:schemeClr>
              </a:solidFill>
              <a:latin typeface="Franklin Gothic Book" panose="020B0503020102020204" pitchFamily="34" charset="0"/>
            </a:endParaRP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s-ES" dirty="0">
                <a:solidFill>
                  <a:schemeClr val="tx2">
                    <a:lumMod val="60000"/>
                    <a:lumOff val="40000"/>
                  </a:schemeClr>
                </a:solidFill>
                <a:latin typeface="Franklin Gothic Book" panose="020B0503020102020204" pitchFamily="34" charset="0"/>
              </a:rPr>
              <a:t>Las Técnicas de Respiración 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endParaRPr lang="es-ES" dirty="0">
              <a:solidFill>
                <a:schemeClr val="tx2">
                  <a:lumMod val="60000"/>
                  <a:lumOff val="40000"/>
                </a:schemeClr>
              </a:solidFill>
              <a:latin typeface="Franklin Gothic Book" panose="020B0503020102020204" pitchFamily="34" charset="0"/>
            </a:endParaRP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s-ES" dirty="0">
                <a:solidFill>
                  <a:schemeClr val="tx2">
                    <a:lumMod val="60000"/>
                    <a:lumOff val="40000"/>
                  </a:schemeClr>
                </a:solidFill>
                <a:latin typeface="Franklin Gothic Book" panose="020B0503020102020204" pitchFamily="34" charset="0"/>
              </a:rPr>
              <a:t>Las Técnicas de Meditación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/>
          </p:cNvSpPr>
          <p:nvPr/>
        </p:nvSpPr>
        <p:spPr bwMode="auto">
          <a:xfrm>
            <a:off x="920750" y="1481138"/>
            <a:ext cx="7013575" cy="236855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marL="219070" indent="-21907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70000"/>
              <a:buFontTx/>
              <a:buBlip>
                <a:blip r:embed="rId2"/>
              </a:buBlip>
              <a:defRPr/>
            </a:pPr>
            <a:r>
              <a:rPr lang="es-ES" sz="2100" b="1" dirty="0">
                <a:solidFill>
                  <a:schemeClr val="accent1"/>
                </a:solidFill>
                <a:latin typeface="+mj-lt"/>
              </a:rPr>
              <a:t>Practicar como medida preventiva contra el estrés, el ejercicio físico con regularidad (por ejemplo tres veces por semana) aporta </a:t>
            </a:r>
            <a:r>
              <a:rPr lang="es-ES_tradnl" sz="2100" b="1" dirty="0">
                <a:solidFill>
                  <a:schemeClr val="accent1"/>
                </a:solidFill>
                <a:latin typeface="+mj-lt"/>
              </a:rPr>
              <a:t>efectos beneficiosos.</a:t>
            </a:r>
          </a:p>
          <a:p>
            <a:pPr marL="219070" indent="-21907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70000"/>
              <a:buFontTx/>
              <a:buBlip>
                <a:blip r:embed="rId2"/>
              </a:buBlip>
              <a:defRPr/>
            </a:pPr>
            <a:endParaRPr lang="es-ES_tradnl" sz="2100" b="1" dirty="0">
              <a:solidFill>
                <a:schemeClr val="accent1"/>
              </a:solidFill>
              <a:latin typeface="+mj-lt"/>
            </a:endParaRPr>
          </a:p>
          <a:p>
            <a:pPr marL="219070" indent="-21907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70000"/>
              <a:buFontTx/>
              <a:buBlip>
                <a:blip r:embed="rId2"/>
              </a:buBlip>
              <a:defRPr/>
            </a:pPr>
            <a:endParaRPr lang="es-ES_tradnl" sz="2100" b="1" dirty="0">
              <a:solidFill>
                <a:schemeClr val="accent1"/>
              </a:solidFill>
              <a:latin typeface="+mj-lt"/>
            </a:endParaRPr>
          </a:p>
          <a:p>
            <a:pPr marL="219070" indent="-21907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70000"/>
              <a:buFontTx/>
              <a:buBlip>
                <a:blip r:embed="rId2"/>
              </a:buBlip>
              <a:defRPr/>
            </a:pPr>
            <a:r>
              <a:rPr lang="es-ES" sz="2100" b="1" dirty="0">
                <a:solidFill>
                  <a:schemeClr val="accent1"/>
                </a:solidFill>
                <a:latin typeface="+mj-lt"/>
              </a:rPr>
              <a:t>Después de una intervención, no es recomendable dormir de inmediato,  hacer un poco de ejercicio físico antes.</a:t>
            </a:r>
          </a:p>
          <a:p>
            <a:pPr marL="219070" indent="-21907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70000"/>
              <a:buFontTx/>
              <a:buBlip>
                <a:blip r:embed="rId2"/>
              </a:buBlip>
              <a:defRPr/>
            </a:pPr>
            <a:endParaRPr lang="es-ES" b="1" dirty="0">
              <a:latin typeface="Arial" charset="0"/>
            </a:endParaRPr>
          </a:p>
        </p:txBody>
      </p:sp>
      <p:sp>
        <p:nvSpPr>
          <p:cNvPr id="18435" name="4 CuadroTexto"/>
          <p:cNvSpPr txBox="1">
            <a:spLocks noChangeArrowheads="1"/>
          </p:cNvSpPr>
          <p:nvPr/>
        </p:nvSpPr>
        <p:spPr bwMode="auto">
          <a:xfrm>
            <a:off x="3059113" y="3925888"/>
            <a:ext cx="3025775" cy="1477962"/>
          </a:xfrm>
          <a:prstGeom prst="rect">
            <a:avLst/>
          </a:prstGeom>
          <a:noFill/>
          <a:ln w="76200" cmpd="tri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marL="292100" indent="-2921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buClr>
                <a:schemeClr val="accent1"/>
              </a:buClr>
              <a:buSzPct val="70000"/>
              <a:buFont typeface="Wingdings 2" panose="05020102010507070707" pitchFamily="18" charset="2"/>
              <a:buNone/>
              <a:defRPr/>
            </a:pPr>
            <a:endParaRPr lang="es-ES" altLang="es-AR" sz="1500" dirty="0">
              <a:solidFill>
                <a:schemeClr val="accent1"/>
              </a:solidFill>
              <a:latin typeface="Rockwell" panose="02060603020205020403" pitchFamily="18" charset="0"/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Clr>
                <a:schemeClr val="accent1"/>
              </a:buClr>
              <a:buSzPct val="70000"/>
              <a:buFont typeface="Wingdings 2" panose="05020102010507070707" pitchFamily="18" charset="2"/>
              <a:buBlip>
                <a:blip r:embed="rId2"/>
              </a:buBlip>
              <a:defRPr/>
            </a:pPr>
            <a:r>
              <a:rPr lang="es-ES" altLang="es-AR" sz="1500" dirty="0">
                <a:solidFill>
                  <a:schemeClr val="accent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La actividad física metaboliza los  subproductos de la reacción de estrés, los cuales, de otro modo, podrían ser  nocivos.</a:t>
            </a:r>
          </a:p>
          <a:p>
            <a:pPr eaLnBrk="1" hangingPunct="1">
              <a:defRPr/>
            </a:pPr>
            <a:endParaRPr lang="es-ES_tradnl" altLang="es-A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437" name="Text Box 10"/>
          <p:cNvSpPr txBox="1">
            <a:spLocks noChangeArrowheads="1"/>
          </p:cNvSpPr>
          <p:nvPr/>
        </p:nvSpPr>
        <p:spPr bwMode="auto">
          <a:xfrm>
            <a:off x="4427984" y="397682"/>
            <a:ext cx="4131469" cy="646331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s-ES" altLang="es-AR" sz="3600" b="1" dirty="0">
                <a:solidFill>
                  <a:srgbClr val="003300"/>
                </a:solidFill>
                <a:latin typeface="+mj-lt"/>
              </a:rPr>
              <a:t>Actividad física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9" name="2 Marcador de contenido"/>
          <p:cNvSpPr>
            <a:spLocks/>
          </p:cNvSpPr>
          <p:nvPr/>
        </p:nvSpPr>
        <p:spPr bwMode="auto">
          <a:xfrm>
            <a:off x="684212" y="1196752"/>
            <a:ext cx="7782571" cy="453650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219070" indent="-219070">
              <a:spcBef>
                <a:spcPts val="0"/>
              </a:spcBef>
              <a:spcAft>
                <a:spcPts val="600"/>
              </a:spcAft>
              <a:buClr>
                <a:schemeClr val="hlink"/>
              </a:buClr>
              <a:buSzPct val="70000"/>
              <a:buFontTx/>
              <a:buBlip>
                <a:blip r:embed="rId2"/>
              </a:buBlip>
              <a:defRPr/>
            </a:pPr>
            <a:r>
              <a:rPr lang="es-ES_tradnl" sz="2000" dirty="0">
                <a:solidFill>
                  <a:schemeClr val="accent1"/>
                </a:solidFill>
                <a:latin typeface="Arial" charset="0"/>
              </a:rPr>
              <a:t>Cuando el malestar o estrés continuo no le permite realizar las tareas habituales</a:t>
            </a:r>
          </a:p>
          <a:p>
            <a:pPr marL="219070" indent="-219070">
              <a:spcBef>
                <a:spcPts val="0"/>
              </a:spcBef>
              <a:spcAft>
                <a:spcPts val="600"/>
              </a:spcAft>
              <a:buClr>
                <a:schemeClr val="hlink"/>
              </a:buClr>
              <a:buSzPct val="70000"/>
              <a:buFontTx/>
              <a:buBlip>
                <a:blip r:embed="rId2"/>
              </a:buBlip>
              <a:defRPr/>
            </a:pPr>
            <a:r>
              <a:rPr lang="es-ES_tradnl" sz="2000" dirty="0">
                <a:solidFill>
                  <a:schemeClr val="accent1"/>
                </a:solidFill>
                <a:latin typeface="Arial" charset="0"/>
              </a:rPr>
              <a:t>Cuando se detecte el uso de drogas o alcohol u otras conductas de riesgo</a:t>
            </a:r>
          </a:p>
          <a:p>
            <a:pPr marL="219070" indent="-219070">
              <a:spcBef>
                <a:spcPts val="0"/>
              </a:spcBef>
              <a:spcAft>
                <a:spcPts val="600"/>
              </a:spcAft>
              <a:buClr>
                <a:schemeClr val="hlink"/>
              </a:buClr>
              <a:buSzPct val="70000"/>
              <a:buFontTx/>
              <a:buBlip>
                <a:blip r:embed="rId2"/>
              </a:buBlip>
              <a:defRPr/>
            </a:pPr>
            <a:r>
              <a:rPr lang="es-ES_tradnl" sz="2000" dirty="0">
                <a:solidFill>
                  <a:schemeClr val="accent1"/>
                </a:solidFill>
                <a:latin typeface="Arial" charset="0"/>
              </a:rPr>
              <a:t>Cuando no puede dormir y no encuentra la manera de dejar de pensar en lo ocurrido</a:t>
            </a:r>
          </a:p>
          <a:p>
            <a:pPr marL="219070" indent="-219070">
              <a:spcBef>
                <a:spcPts val="0"/>
              </a:spcBef>
              <a:spcAft>
                <a:spcPts val="600"/>
              </a:spcAft>
              <a:buClr>
                <a:schemeClr val="hlink"/>
              </a:buClr>
              <a:buSzPct val="70000"/>
              <a:buFontTx/>
              <a:buBlip>
                <a:blip r:embed="rId2"/>
              </a:buBlip>
              <a:defRPr/>
            </a:pPr>
            <a:r>
              <a:rPr lang="es-ES_tradnl" sz="2000" dirty="0">
                <a:solidFill>
                  <a:schemeClr val="accent1"/>
                </a:solidFill>
                <a:latin typeface="Arial" charset="0"/>
              </a:rPr>
              <a:t>Cuando ha perdido la capacidad de disfrutar</a:t>
            </a:r>
          </a:p>
          <a:p>
            <a:pPr marL="219070" indent="-219070">
              <a:spcBef>
                <a:spcPts val="0"/>
              </a:spcBef>
              <a:spcAft>
                <a:spcPts val="600"/>
              </a:spcAft>
              <a:buClr>
                <a:schemeClr val="hlink"/>
              </a:buClr>
              <a:buSzPct val="70000"/>
              <a:buFontTx/>
              <a:buBlip>
                <a:blip r:embed="rId2"/>
              </a:buBlip>
              <a:defRPr/>
            </a:pPr>
            <a:r>
              <a:rPr lang="es-ES_tradnl" sz="2000" dirty="0">
                <a:solidFill>
                  <a:schemeClr val="accent1"/>
                </a:solidFill>
                <a:latin typeface="Arial" charset="0"/>
              </a:rPr>
              <a:t>Cuando a pesar de estar en un lugar seguro:</a:t>
            </a:r>
          </a:p>
          <a:p>
            <a:pPr marL="857228" lvl="2" indent="-171446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65000"/>
              <a:buFontTx/>
              <a:buBlip>
                <a:blip r:embed="rId2"/>
              </a:buBlip>
              <a:defRPr/>
            </a:pPr>
            <a:r>
              <a:rPr lang="es-ES_tradnl" sz="2000" dirty="0">
                <a:solidFill>
                  <a:schemeClr val="accent1"/>
                </a:solidFill>
                <a:latin typeface="Arial" charset="0"/>
              </a:rPr>
              <a:t>    tiene reacciones severas</a:t>
            </a:r>
          </a:p>
          <a:p>
            <a:pPr marL="857228" lvl="2" indent="-171446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65000"/>
              <a:buFontTx/>
              <a:buBlip>
                <a:blip r:embed="rId2"/>
              </a:buBlip>
              <a:defRPr/>
            </a:pPr>
            <a:r>
              <a:rPr lang="es-ES_tradnl" sz="2000" dirty="0">
                <a:solidFill>
                  <a:schemeClr val="accent1"/>
                </a:solidFill>
                <a:latin typeface="Arial" charset="0"/>
              </a:rPr>
              <a:t>    retraimiento social extremo</a:t>
            </a:r>
          </a:p>
          <a:p>
            <a:pPr marL="857228" lvl="2" indent="-171446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65000"/>
              <a:buFontTx/>
              <a:buBlip>
                <a:blip r:embed="rId2"/>
              </a:buBlip>
              <a:defRPr/>
            </a:pPr>
            <a:r>
              <a:rPr lang="es-ES_tradnl" sz="2000" dirty="0">
                <a:solidFill>
                  <a:schemeClr val="accent1"/>
                </a:solidFill>
                <a:latin typeface="Arial" charset="0"/>
              </a:rPr>
              <a:t>    o una negación absoluta de lo ocurrido</a:t>
            </a:r>
            <a:endParaRPr lang="es-ES_tradnl" sz="20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29031" name="Text Box 7"/>
          <p:cNvSpPr txBox="1">
            <a:spLocks noChangeArrowheads="1"/>
          </p:cNvSpPr>
          <p:nvPr/>
        </p:nvSpPr>
        <p:spPr bwMode="auto">
          <a:xfrm>
            <a:off x="707084" y="476889"/>
            <a:ext cx="7759700" cy="523220"/>
          </a:xfrm>
          <a:prstGeom prst="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ES" sz="2800" b="1" dirty="0">
                <a:solidFill>
                  <a:schemeClr val="accent1"/>
                </a:solidFill>
                <a:latin typeface="+mj-lt"/>
              </a:rPr>
              <a:t>Cuándo buscar </a:t>
            </a:r>
            <a:r>
              <a:rPr lang="es-ES" sz="28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j-lt"/>
              </a:rPr>
              <a:t>ayuda profesional </a:t>
            </a:r>
            <a:r>
              <a:rPr lang="es-ES" sz="2800" b="1" dirty="0">
                <a:solidFill>
                  <a:schemeClr val="accent1"/>
                </a:solidFill>
                <a:latin typeface="+mj-lt"/>
              </a:rPr>
              <a:t>de Salud Mental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82" name="Text Box 10"/>
          <p:cNvSpPr txBox="1">
            <a:spLocks noChangeArrowheads="1"/>
          </p:cNvSpPr>
          <p:nvPr/>
        </p:nvSpPr>
        <p:spPr bwMode="auto">
          <a:xfrm>
            <a:off x="494978" y="1700808"/>
            <a:ext cx="8281169" cy="2862322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57168" indent="-257168">
              <a:buFont typeface="Arial" panose="020B0604020202020204" pitchFamily="34" charset="0"/>
              <a:buChar char="•"/>
              <a:defRPr/>
            </a:pPr>
            <a:r>
              <a:rPr lang="es-CR" sz="2000" b="1" dirty="0">
                <a:solidFill>
                  <a:schemeClr val="accent1">
                    <a:lumMod val="75000"/>
                  </a:schemeClr>
                </a:solidFill>
                <a:latin typeface="Franklin Gothic Medium" panose="020B0603020102020204" pitchFamily="34" charset="0"/>
              </a:rPr>
              <a:t>Un aspecto central en el tema del </a:t>
            </a:r>
            <a:r>
              <a:rPr lang="es-CR" sz="2000" b="1" cap="all" dirty="0">
                <a:solidFill>
                  <a:schemeClr val="accent1">
                    <a:lumMod val="75000"/>
                  </a:schemeClr>
                </a:solidFill>
                <a:latin typeface="Franklin Gothic Medium" panose="020B0603020102020204" pitchFamily="34" charset="0"/>
              </a:rPr>
              <a:t>autocuidado</a:t>
            </a:r>
            <a:r>
              <a:rPr lang="es-CR" sz="2000" b="1" dirty="0">
                <a:solidFill>
                  <a:schemeClr val="accent1">
                    <a:lumMod val="75000"/>
                  </a:schemeClr>
                </a:solidFill>
                <a:latin typeface="Franklin Gothic Medium" panose="020B0603020102020204" pitchFamily="34" charset="0"/>
              </a:rPr>
              <a:t> de quienes trabajan en el campo de las tareas de servicio es el reconocimiento de los efectos de afrontar cotidianamente situaciones que involucran la amenaza a la integridad personal</a:t>
            </a:r>
          </a:p>
          <a:p>
            <a:pPr marL="257168" indent="-257168">
              <a:buFont typeface="Arial" panose="020B0604020202020204" pitchFamily="34" charset="0"/>
              <a:buChar char="•"/>
              <a:defRPr/>
            </a:pPr>
            <a:endParaRPr lang="es-CR" sz="2000" b="1" dirty="0">
              <a:solidFill>
                <a:schemeClr val="accent1">
                  <a:lumMod val="75000"/>
                </a:schemeClr>
              </a:solidFill>
              <a:latin typeface="Franklin Gothic Medium" panose="020B0603020102020204" pitchFamily="34" charset="0"/>
            </a:endParaRPr>
          </a:p>
          <a:p>
            <a:pPr marL="257168" indent="-257168">
              <a:buFont typeface="Arial" panose="020B0604020202020204" pitchFamily="34" charset="0"/>
              <a:buChar char="•"/>
              <a:defRPr/>
            </a:pPr>
            <a:endParaRPr lang="es-CR" sz="2000" b="1" dirty="0">
              <a:solidFill>
                <a:schemeClr val="accent1">
                  <a:lumMod val="75000"/>
                </a:schemeClr>
              </a:solidFill>
              <a:latin typeface="Franklin Gothic Medium" panose="020B0603020102020204" pitchFamily="34" charset="0"/>
            </a:endParaRPr>
          </a:p>
          <a:p>
            <a:pPr marL="257168" indent="-257168">
              <a:buFont typeface="Arial" panose="020B0604020202020204" pitchFamily="34" charset="0"/>
              <a:buChar char="•"/>
              <a:defRPr/>
            </a:pPr>
            <a:r>
              <a:rPr lang="es-CR" sz="2000" b="1" dirty="0">
                <a:solidFill>
                  <a:schemeClr val="accent1">
                    <a:lumMod val="75000"/>
                  </a:schemeClr>
                </a:solidFill>
                <a:latin typeface="Franklin Gothic Medium" panose="020B0603020102020204" pitchFamily="34" charset="0"/>
              </a:rPr>
              <a:t>Es importante buscar alternativas para cuidarnos, sin abandonar la utopía de construir un mundo diferente y manteniendo nuestra empatía con aquellos con los que compartimos nuestra tarea</a:t>
            </a:r>
            <a:endParaRPr lang="es-CR" sz="20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Franklin Gothic Medium" panose="020B0603020102020204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4355976" y="4761367"/>
            <a:ext cx="4423264" cy="807913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05735" indent="-205735" algn="r">
              <a:defRPr/>
            </a:pPr>
            <a:br>
              <a:rPr lang="es-ES" sz="1050" dirty="0">
                <a:latin typeface="Verdana" pitchFamily="34" charset="0"/>
              </a:rPr>
            </a:br>
            <a:r>
              <a:rPr lang="en-US" sz="900" b="1" dirty="0">
                <a:latin typeface="Verdana" pitchFamily="34" charset="0"/>
              </a:rPr>
              <a:t> </a:t>
            </a:r>
            <a:r>
              <a:rPr lang="es-CR" sz="900" b="1" dirty="0">
                <a:latin typeface="Verdana" pitchFamily="34" charset="0"/>
              </a:rPr>
              <a:t>GUÍA PARA EL AUTOCUIDADO DE QUIENES TRABAJAN </a:t>
            </a:r>
          </a:p>
          <a:p>
            <a:pPr marL="205735" indent="-205735" algn="r">
              <a:defRPr/>
            </a:pPr>
            <a:r>
              <a:rPr lang="es-CR" sz="900" b="1" dirty="0">
                <a:latin typeface="Verdana" pitchFamily="34" charset="0"/>
              </a:rPr>
              <a:t>EN EL CAMPO DE LA VIOLENCIA INTRAFAMILIAR - </a:t>
            </a:r>
          </a:p>
          <a:p>
            <a:pPr marL="205735" indent="-205735" algn="r">
              <a:defRPr/>
            </a:pPr>
            <a:r>
              <a:rPr lang="es-CR" sz="900" b="1" dirty="0">
                <a:latin typeface="Verdana" pitchFamily="34" charset="0"/>
              </a:rPr>
              <a:t>			M. C. Claramunt - Costa Rica  1999</a:t>
            </a:r>
          </a:p>
          <a:p>
            <a:pPr marL="205735" indent="-205735" algn="r">
              <a:defRPr/>
            </a:pPr>
            <a:r>
              <a:rPr lang="es-CR" sz="9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OPS</a:t>
            </a:r>
          </a:p>
        </p:txBody>
      </p:sp>
      <p:sp>
        <p:nvSpPr>
          <p:cNvPr id="2" name="Rectángulo 1"/>
          <p:cNvSpPr/>
          <p:nvPr/>
        </p:nvSpPr>
        <p:spPr>
          <a:xfrm>
            <a:off x="2254661" y="476672"/>
            <a:ext cx="6519863" cy="808037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>
              <a:defRPr/>
            </a:pPr>
            <a:r>
              <a:rPr lang="es-ES" sz="2400" b="1" dirty="0">
                <a:solidFill>
                  <a:schemeClr val="accent1">
                    <a:lumMod val="75000"/>
                  </a:schemeClr>
                </a:solidFill>
                <a:latin typeface="Franklin Gothic Book" panose="020B0503020102020204" pitchFamily="34" charset="0"/>
                <a:cs typeface="Arial" panose="020B0604020202020204" pitchFamily="34" charset="0"/>
              </a:rPr>
              <a:t>PROTECCIÓN DE LA SALUD MENTAL EN EQUIPOS </a:t>
            </a:r>
          </a:p>
          <a:p>
            <a:pPr>
              <a:defRPr/>
            </a:pPr>
            <a:r>
              <a:rPr lang="es-ES" sz="2400" b="1" dirty="0">
                <a:solidFill>
                  <a:schemeClr val="accent1">
                    <a:lumMod val="75000"/>
                  </a:schemeClr>
                </a:solidFill>
                <a:latin typeface="Franklin Gothic Book" panose="020B0503020102020204" pitchFamily="34" charset="0"/>
                <a:cs typeface="Arial" panose="020B0604020202020204" pitchFamily="34" charset="0"/>
              </a:rPr>
              <a:t>DE INTERVENCIÓN EN SITUACIONES CRÍTICAS</a:t>
            </a:r>
          </a:p>
        </p:txBody>
      </p:sp>
    </p:spTree>
  </p:cSld>
  <p:clrMapOvr>
    <a:masterClrMapping/>
  </p:clrMapOvr>
  <p:transition>
    <p:cover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408113" y="2595563"/>
            <a:ext cx="6134100" cy="294005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FontTx/>
              <a:buNone/>
              <a:defRPr/>
            </a:pPr>
            <a:r>
              <a:rPr lang="es-ES" sz="1800" dirty="0">
                <a:solidFill>
                  <a:schemeClr val="bg2">
                    <a:lumMod val="25000"/>
                  </a:schemeClr>
                </a:solidFill>
                <a:latin typeface="Franklin Gothic Book" panose="020B0503020102020204" pitchFamily="34" charset="0"/>
              </a:rPr>
              <a:t> 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s-ES" sz="1800" dirty="0">
                <a:solidFill>
                  <a:schemeClr val="bg2">
                    <a:lumMod val="25000"/>
                  </a:schemeClr>
                </a:solidFill>
                <a:latin typeface="Franklin Gothic Book" panose="020B0503020102020204" pitchFamily="34" charset="0"/>
              </a:rPr>
              <a:t>“un desequilibrio sustancial (percibido) entre la demanda y la capacidad de respuesta (del individuo) bajo condiciones en las que el fracaso ante esta demanda posee importantes consecuencias (percibidas)“</a:t>
            </a:r>
          </a:p>
          <a:p>
            <a:pPr>
              <a:buFontTx/>
              <a:buNone/>
              <a:defRPr/>
            </a:pPr>
            <a:endParaRPr lang="es-ES" sz="1800" dirty="0">
              <a:solidFill>
                <a:schemeClr val="bg2">
                  <a:lumMod val="25000"/>
                </a:schemeClr>
              </a:solidFill>
              <a:latin typeface="Franklin Gothic Book" panose="020B0503020102020204" pitchFamily="34" charset="0"/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s-ES" sz="1800" dirty="0">
                <a:solidFill>
                  <a:schemeClr val="bg2">
                    <a:lumMod val="25000"/>
                  </a:schemeClr>
                </a:solidFill>
                <a:latin typeface="Franklin Gothic Book" panose="020B0503020102020204" pitchFamily="34" charset="0"/>
              </a:rPr>
              <a:t>"Es la respuesta de ansiedad que experimenta una persona cuando tiene que hacer frente a unas demandas del medio que le resultan excesivas" </a:t>
            </a:r>
          </a:p>
          <a:p>
            <a:pPr>
              <a:buFontTx/>
              <a:buNone/>
              <a:defRPr/>
            </a:pPr>
            <a:endParaRPr lang="es-ES" sz="1800" dirty="0">
              <a:latin typeface="Monotype Corsiva" pitchFamily="66" charset="0"/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endParaRPr lang="es-ES" sz="1800" dirty="0"/>
          </a:p>
        </p:txBody>
      </p:sp>
      <p:pic>
        <p:nvPicPr>
          <p:cNvPr id="112645" name="Picture 5" descr="cl01_esquema0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513109" y="1163415"/>
            <a:ext cx="3320653" cy="1745456"/>
          </a:xfrm>
          <a:effectLst>
            <a:softEdge rad="112500"/>
          </a:effectLst>
        </p:spPr>
      </p:pic>
      <p:sp>
        <p:nvSpPr>
          <p:cNvPr id="4" name="9 Rectángulo"/>
          <p:cNvSpPr/>
          <p:nvPr/>
        </p:nvSpPr>
        <p:spPr>
          <a:xfrm>
            <a:off x="1660700" y="991965"/>
            <a:ext cx="2343886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s-ES" sz="5400" b="1" spc="75" dirty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  <a:reflection blurRad="6350" stA="55000" endA="50" endPos="85000" dist="29997" dir="5400000" sy="-100000" algn="bl" rotWithShape="0"/>
                </a:effectLst>
                <a:latin typeface="Agency FB" pitchFamily="34" charset="0"/>
                <a:cs typeface="Arial" panose="020B0604020202020204" pitchFamily="34" charset="0"/>
              </a:rPr>
              <a:t>ESTRÉS</a:t>
            </a:r>
            <a:endParaRPr lang="es-ES_tradnl" sz="7200" b="1" spc="75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glow rad="101600">
                  <a:schemeClr val="accent4">
                    <a:satMod val="175000"/>
                    <a:alpha val="40000"/>
                  </a:schemeClr>
                </a:glow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  <a:reflection blurRad="6350" stA="55000" endA="50" endPos="85000" dist="29997" dir="5400000" sy="-100000" algn="bl" rotWithShape="0"/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00213" y="2593975"/>
            <a:ext cx="6094412" cy="3254375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buFontTx/>
              <a:buNone/>
              <a:defRPr/>
            </a:pPr>
            <a:r>
              <a:rPr lang="es-ES" sz="1800" dirty="0">
                <a:latin typeface="Monotype Corsiva" pitchFamily="66" charset="0"/>
              </a:rPr>
              <a:t> </a:t>
            </a:r>
            <a:r>
              <a:rPr lang="es-ES" sz="3300" b="1" dirty="0">
                <a:solidFill>
                  <a:schemeClr val="bg1"/>
                </a:solidFill>
              </a:rPr>
              <a:t>"</a:t>
            </a:r>
            <a:r>
              <a:rPr lang="es-ES" sz="3000" b="1" dirty="0">
                <a:solidFill>
                  <a:schemeClr val="bg1"/>
                </a:solidFill>
              </a:rPr>
              <a:t>Es la respuesta que experimenta una persona cuando tiene que enfrentar demandas  que le resultan excesivas" </a:t>
            </a:r>
          </a:p>
          <a:p>
            <a:pPr>
              <a:buFontTx/>
              <a:buNone/>
              <a:defRPr/>
            </a:pPr>
            <a:endParaRPr lang="es-ES" sz="1800" dirty="0"/>
          </a:p>
        </p:txBody>
      </p:sp>
      <p:pic>
        <p:nvPicPr>
          <p:cNvPr id="35844" name="Picture 5" descr="cl01_esquema0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4309433" y="901212"/>
            <a:ext cx="3612438" cy="1727688"/>
          </a:xfrm>
          <a:effectLst>
            <a:softEdge rad="112500"/>
          </a:effectLst>
        </p:spPr>
      </p:pic>
      <p:sp>
        <p:nvSpPr>
          <p:cNvPr id="2" name="Rectangle 1"/>
          <p:cNvSpPr/>
          <p:nvPr/>
        </p:nvSpPr>
        <p:spPr>
          <a:xfrm>
            <a:off x="1638311" y="1147493"/>
            <a:ext cx="2687505" cy="577081"/>
          </a:xfrm>
          <a:prstGeom prst="rect">
            <a:avLst/>
          </a:prstGeom>
          <a:noFill/>
        </p:spPr>
        <p:txBody>
          <a:bodyPr lIns="68580" tIns="34290" rIns="68580" bIns="34290">
            <a:spAutoFit/>
          </a:bodyPr>
          <a:lstStyle/>
          <a:p>
            <a:pPr algn="ctr">
              <a:defRPr/>
            </a:pPr>
            <a:r>
              <a:rPr lang="es-ES" sz="33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+mj-lt"/>
                <a:cs typeface="Arial" panose="020B0604020202020204" pitchFamily="34" charset="0"/>
              </a:rPr>
              <a:t>DISTRÉS ES…</a:t>
            </a:r>
            <a:endParaRPr lang="en-US" sz="3300" b="1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659677" y="4608221"/>
            <a:ext cx="4954762" cy="992579"/>
          </a:xfrm>
          <a:prstGeom prst="rect">
            <a:avLst/>
          </a:prstGeom>
          <a:solidFill>
            <a:schemeClr val="bg2"/>
          </a:solidFill>
        </p:spPr>
        <p:txBody>
          <a:bodyPr lIns="68580" tIns="34290" rIns="68580" bIns="34290">
            <a:spAutoFit/>
          </a:bodyPr>
          <a:lstStyle/>
          <a:p>
            <a:pPr algn="ctr">
              <a:defRPr/>
            </a:pPr>
            <a:r>
              <a:rPr lang="es-ES" sz="30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cs typeface="Arial" panose="020B0604020202020204" pitchFamily="34" charset="0"/>
              </a:rPr>
              <a:t>SOBRE LAS QUE SIENTE </a:t>
            </a:r>
          </a:p>
          <a:p>
            <a:pPr algn="ctr">
              <a:defRPr/>
            </a:pPr>
            <a:r>
              <a:rPr lang="es-ES" sz="30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cs typeface="Arial" panose="020B0604020202020204" pitchFamily="34" charset="0"/>
              </a:rPr>
              <a:t>QUE NO TIENE CONTROL</a:t>
            </a:r>
            <a:endParaRPr lang="en-US" sz="3000" b="1" dirty="0">
              <a:ln w="12700">
                <a:solidFill>
                  <a:schemeClr val="accent1"/>
                </a:solidFill>
                <a:prstDash val="solid"/>
              </a:ln>
              <a:solidFill>
                <a:srgbClr val="FF0000"/>
              </a:solidFill>
              <a:effectLst>
                <a:outerShdw dist="38100" dir="2640000" algn="bl" rotWithShape="0">
                  <a:schemeClr val="accent1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575" y="2484438"/>
            <a:ext cx="4011613" cy="340201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2" name="CuadroTexto 1"/>
          <p:cNvSpPr txBox="1"/>
          <p:nvPr/>
        </p:nvSpPr>
        <p:spPr>
          <a:xfrm>
            <a:off x="2984500" y="225425"/>
            <a:ext cx="6002338" cy="1200150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spAutoFit/>
          </a:bodyPr>
          <a:lstStyle/>
          <a:p>
            <a:pPr algn="r">
              <a:defRPr/>
            </a:pPr>
            <a:r>
              <a:rPr lang="es-AR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 EL TRABAJADOR SIENTE QUE NO TIENE</a:t>
            </a:r>
          </a:p>
          <a:p>
            <a:pPr algn="r">
              <a:defRPr/>
            </a:pPr>
            <a:r>
              <a:rPr lang="es-AR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CONTROL SOBRE LA SITUACIÓN AUMENTA SU NIVEL DE RESPUESTA AL ESTRÉS , LA TENSION Y EL HIPERALERTA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1138" y="1268413"/>
            <a:ext cx="2817812" cy="187007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555750" y="1041400"/>
            <a:ext cx="6383338" cy="461963"/>
          </a:xfrm>
        </p:spPr>
        <p:txBody>
          <a:bodyPr lIns="68580" tIns="34290" rIns="68580" bIns="34290" rtlCol="0" anchor="t">
            <a:spAutoFit/>
          </a:bodyPr>
          <a:lstStyle/>
          <a:p>
            <a:pPr>
              <a:defRPr/>
            </a:pPr>
            <a:r>
              <a:rPr lang="es-ES" sz="255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REACCIONES A UN AMBIENTE IMPREDECIBLE</a:t>
            </a:r>
            <a:endParaRPr lang="en-US" sz="2550" b="1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1945026" y="3271503"/>
            <a:ext cx="5446835" cy="1017992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s-ES" sz="1800" b="1" dirty="0"/>
              <a:t>En una  persona que se encuentre en un ambiente donde su conducta “habitual ” ya no tiene un efecto de </a:t>
            </a:r>
            <a:r>
              <a:rPr lang="es-ES" sz="21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control</a:t>
            </a:r>
            <a:r>
              <a:rPr lang="es-ES" sz="1800" b="1" dirty="0"/>
              <a:t> sobre  ese ambiente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1944688" y="2198688"/>
            <a:ext cx="5446712" cy="369887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s-AR" b="1" dirty="0">
                <a:solidFill>
                  <a:srgbClr val="FF0000"/>
                </a:solidFill>
              </a:rPr>
              <a:t> SE DISPARA LA RESPUESTA FISIOLÓGICA DEL ESTRÉS</a:t>
            </a:r>
          </a:p>
        </p:txBody>
      </p:sp>
      <p:sp>
        <p:nvSpPr>
          <p:cNvPr id="6" name="Flecha abajo 1"/>
          <p:cNvSpPr/>
          <p:nvPr/>
        </p:nvSpPr>
        <p:spPr>
          <a:xfrm>
            <a:off x="4235450" y="2763838"/>
            <a:ext cx="1025525" cy="487362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 dirty="0">
              <a:solidFill>
                <a:srgbClr val="FF0000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2024063" y="4895850"/>
            <a:ext cx="5446712" cy="425450"/>
          </a:xfrm>
          <a:prstGeom prst="rect">
            <a:avLst/>
          </a:prstGeom>
          <a:solidFill>
            <a:schemeClr val="bg1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eaLnBrk="1" hangingPunct="1">
              <a:lnSpc>
                <a:spcPct val="90000"/>
              </a:lnSpc>
              <a:defRPr/>
            </a:pPr>
            <a:r>
              <a:rPr lang="es-ES" sz="2400" b="1" dirty="0">
                <a:solidFill>
                  <a:schemeClr val="tx2">
                    <a:lumMod val="50000"/>
                  </a:schemeClr>
                </a:solidFill>
              </a:rPr>
              <a:t>SE ELEVA EL NIVEL DE ANSIEDAD</a:t>
            </a:r>
            <a:endParaRPr lang="es-ES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8" name="Flecha abajo 1"/>
          <p:cNvSpPr/>
          <p:nvPr/>
        </p:nvSpPr>
        <p:spPr>
          <a:xfrm>
            <a:off x="4235450" y="4408488"/>
            <a:ext cx="1025525" cy="487362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 dirty="0">
              <a:solidFill>
                <a:srgbClr val="FF0000"/>
              </a:solidFill>
            </a:endParaRPr>
          </a:p>
        </p:txBody>
      </p:sp>
      <p:sp>
        <p:nvSpPr>
          <p:cNvPr id="9" name="Flecha abajo 1"/>
          <p:cNvSpPr/>
          <p:nvPr/>
        </p:nvSpPr>
        <p:spPr>
          <a:xfrm>
            <a:off x="4235450" y="1558925"/>
            <a:ext cx="1025525" cy="487363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 dirty="0">
              <a:solidFill>
                <a:srgbClr val="FF0000"/>
              </a:solidFill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250825" y="-17463"/>
            <a:ext cx="3252788" cy="92392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s-ES" sz="4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RECUERDE</a:t>
            </a:r>
            <a:r>
              <a:rPr lang="es-ES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3" name="CuadroTexto 2"/>
          <p:cNvSpPr txBox="1"/>
          <p:nvPr/>
        </p:nvSpPr>
        <p:spPr>
          <a:xfrm flipH="1">
            <a:off x="468313" y="5494338"/>
            <a:ext cx="8424862" cy="460375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s-AR" sz="24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TAMBIEN LE OCURRE AL EQUIPO DE INTERVENCIÓN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ítulo 1"/>
          <p:cNvSpPr>
            <a:spLocks noGrp="1"/>
          </p:cNvSpPr>
          <p:nvPr>
            <p:ph type="title"/>
          </p:nvPr>
        </p:nvSpPr>
        <p:spPr>
          <a:xfrm>
            <a:off x="971600" y="332656"/>
            <a:ext cx="7653536" cy="820737"/>
          </a:xfrm>
        </p:spPr>
        <p:txBody>
          <a:bodyPr/>
          <a:lstStyle/>
          <a:p>
            <a:br>
              <a:rPr lang="es-ES" b="1" u="sng" dirty="0">
                <a:solidFill>
                  <a:schemeClr val="accent1"/>
                </a:solidFill>
              </a:rPr>
            </a:br>
            <a:r>
              <a:rPr lang="es-ES" b="1" u="sng" dirty="0">
                <a:solidFill>
                  <a:schemeClr val="accent1"/>
                </a:solidFill>
              </a:rPr>
              <a:t>Para Trabajadores de la salud</a:t>
            </a:r>
            <a:br>
              <a:rPr lang="es-AR" u="sng" dirty="0"/>
            </a:br>
            <a:endParaRPr lang="es-AR" u="sng" dirty="0"/>
          </a:p>
        </p:txBody>
      </p:sp>
      <p:sp>
        <p:nvSpPr>
          <p:cNvPr id="67587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sz="2400" dirty="0">
                <a:solidFill>
                  <a:schemeClr val="accent1"/>
                </a:solidFill>
              </a:rPr>
              <a:t>Es frecuente que en  quienes intervienen y trabajan con personas que atraviesan  situaciones extremas,  en las que también sentimos amenazada nuestra vida, se desencadene la respuesta normal al estrés. </a:t>
            </a:r>
          </a:p>
          <a:p>
            <a:r>
              <a:rPr lang="es-AR" sz="2400" dirty="0">
                <a:solidFill>
                  <a:schemeClr val="accent1"/>
                </a:solidFill>
              </a:rPr>
              <a:t>P</a:t>
            </a:r>
            <a:r>
              <a:rPr lang="es-ES" sz="2400" dirty="0">
                <a:solidFill>
                  <a:schemeClr val="accent1"/>
                </a:solidFill>
              </a:rPr>
              <a:t>ara los trabajadores/as de la salud, es probable y normal sentirse bajo los efectos de esta respuesta </a:t>
            </a:r>
            <a:r>
              <a:rPr lang="es-ES" sz="2400" dirty="0" err="1">
                <a:solidFill>
                  <a:schemeClr val="accent1"/>
                </a:solidFill>
              </a:rPr>
              <a:t>neuro</a:t>
            </a:r>
            <a:r>
              <a:rPr lang="es-ES" sz="2400" dirty="0">
                <a:solidFill>
                  <a:schemeClr val="accent1"/>
                </a:solidFill>
              </a:rPr>
              <a:t>-fisiológica en la situación actual.</a:t>
            </a:r>
          </a:p>
          <a:p>
            <a:r>
              <a:rPr lang="es-ES" sz="2400" dirty="0">
                <a:solidFill>
                  <a:schemeClr val="accent1"/>
                </a:solidFill>
              </a:rPr>
              <a:t>Considerar cómo afrontar el estrés y el bienestar psicosocial del equipo de trabajo durante este tiempo, es tan importante como cuidar su salud física. </a:t>
            </a:r>
            <a:endParaRPr lang="es-AR" sz="2400" dirty="0">
              <a:solidFill>
                <a:schemeClr val="accent1"/>
              </a:solidFill>
            </a:endParaRPr>
          </a:p>
          <a:p>
            <a:endParaRPr lang="es-A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sz="3200" b="1" u="sng" dirty="0">
                <a:solidFill>
                  <a:schemeClr val="accent1"/>
                </a:solidFill>
              </a:rPr>
              <a:t>Los integrantes de los equipos de intervención </a:t>
            </a:r>
            <a:endParaRPr lang="es-AR" sz="3200" b="1" u="sng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3813968"/>
          </a:xfrm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es-AR" dirty="0">
                <a:solidFill>
                  <a:schemeClr val="accent1"/>
                </a:solidFill>
              </a:rPr>
              <a:t>Pueden experimentar durante o posteriormente a la emergencia algunas manifestaciones, en principio sólo requieren de técnicas de desactivación de la respuesta frente al estrés, del apoyo y acompañamiento del equipo, del soporte de sus compañeros/as de Salud Mental, de su  familiar, y social.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870</TotalTime>
  <Words>2245</Words>
  <Application>Microsoft Office PowerPoint</Application>
  <PresentationFormat>Presentación en pantalla (4:3)</PresentationFormat>
  <Paragraphs>201</Paragraphs>
  <Slides>36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10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36</vt:i4>
      </vt:variant>
    </vt:vector>
  </HeadingPairs>
  <TitlesOfParts>
    <vt:vector size="48" baseType="lpstr">
      <vt:lpstr>Agency FB</vt:lpstr>
      <vt:lpstr>Arial</vt:lpstr>
      <vt:lpstr>Calibri</vt:lpstr>
      <vt:lpstr>Franklin Gothic Book</vt:lpstr>
      <vt:lpstr>Franklin Gothic Medium</vt:lpstr>
      <vt:lpstr>Monotype Corsiva</vt:lpstr>
      <vt:lpstr>Rockwell</vt:lpstr>
      <vt:lpstr>Verdana</vt:lpstr>
      <vt:lpstr>Wingdings</vt:lpstr>
      <vt:lpstr>Wingdings 2</vt:lpstr>
      <vt:lpstr>Tema de Office</vt:lpstr>
      <vt:lpstr>Microsoft Excel Chart</vt:lpstr>
      <vt:lpstr>Presentación de PowerPoint</vt:lpstr>
      <vt:lpstr>Protección de la salud mental de los INTEGRANTES DE equipos DE PRIMERA LÍNEA  de intervención</vt:lpstr>
      <vt:lpstr>Presentación de PowerPoint</vt:lpstr>
      <vt:lpstr>Presentación de PowerPoint</vt:lpstr>
      <vt:lpstr>Presentación de PowerPoint</vt:lpstr>
      <vt:lpstr>Presentación de PowerPoint</vt:lpstr>
      <vt:lpstr>REACCIONES A UN AMBIENTE IMPREDECIBLE</vt:lpstr>
      <vt:lpstr> Para Trabajadores de la salud </vt:lpstr>
      <vt:lpstr>Los integrantes de los equipos de intervención </vt:lpstr>
      <vt:lpstr>Los integrantes de los equipos de intervención </vt:lpstr>
      <vt:lpstr>DISOCIACIÓN OPERATIVA</vt:lpstr>
      <vt:lpstr>Presentación de PowerPoint</vt:lpstr>
      <vt:lpstr>En el individuo</vt:lpstr>
      <vt:lpstr>En el equipo</vt:lpstr>
      <vt:lpstr>Presentación de PowerPoint</vt:lpstr>
      <vt:lpstr>Presentación de PowerPoint</vt:lpstr>
      <vt:lpstr>  MENSAJES PARA LÍDERES O COORDINADORES DE EQUIPO:  </vt:lpstr>
      <vt:lpstr>Los trabajadores de la salud mental debemos considerar a la hora de intervenir con los equipos de respuesta que:</vt:lpstr>
      <vt:lpstr>¿Cómo cuidarlos y cuidarnos?</vt:lpstr>
      <vt:lpstr>  Lo que hará a la diferencia de su presencia como especialista en salud mental es: </vt:lpstr>
      <vt:lpstr>Aprendamos de lo vivido</vt:lpstr>
      <vt:lpstr>Presentación de PowerPoint</vt:lpstr>
      <vt:lpstr>Presentación de PowerPoint</vt:lpstr>
      <vt:lpstr>Hospital ….. Departamento de Enfermería</vt:lpstr>
      <vt:lpstr>Hospital……..– Departamento de Enfermería.</vt:lpstr>
      <vt:lpstr>Hospital………– Departamento de Enfermería.</vt:lpstr>
      <vt:lpstr>Hospital de Niños……..– Departamento de Enfermería.</vt:lpstr>
      <vt:lpstr>Hospital …. – Departamento de Enfermería.</vt:lpstr>
      <vt:lpstr>Presentación de PowerPoint</vt:lpstr>
      <vt:lpstr>Presentación de PowerPoint</vt:lpstr>
      <vt:lpstr>Presentación de PowerPoint</vt:lpstr>
      <vt:lpstr>Técnicas para controlar los efectos fisiológicos del Estrés, a fin de disminuir la sintomatología y la  ansiedad desencadenada: </vt:lpstr>
      <vt:lpstr>Presentación de PowerPoint</vt:lpstr>
      <vt:lpstr>Presentación de PowerPoint</vt:lpstr>
      <vt:lpstr>Presentación de PowerPoint</vt:lpstr>
      <vt:lpstr>Presentación de PowerPoint</vt:lpstr>
    </vt:vector>
  </TitlesOfParts>
  <Company>RevolucionUnattended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 de Windows</dc:creator>
  <cp:lastModifiedBy>Magdalena Villemur</cp:lastModifiedBy>
  <cp:revision>80</cp:revision>
  <dcterms:created xsi:type="dcterms:W3CDTF">2019-03-01T17:01:48Z</dcterms:created>
  <dcterms:modified xsi:type="dcterms:W3CDTF">2020-05-04T18:33:38Z</dcterms:modified>
</cp:coreProperties>
</file>